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6" r:id="rId4"/>
  </p:sldMasterIdLst>
  <p:notesMasterIdLst>
    <p:notesMasterId r:id="rId26"/>
  </p:notesMasterIdLst>
  <p:handoutMasterIdLst>
    <p:handoutMasterId r:id="rId27"/>
  </p:handoutMasterIdLst>
  <p:sldIdLst>
    <p:sldId id="383" r:id="rId5"/>
    <p:sldId id="1999" r:id="rId6"/>
    <p:sldId id="2059" r:id="rId7"/>
    <p:sldId id="2060" r:id="rId8"/>
    <p:sldId id="2061" r:id="rId9"/>
    <p:sldId id="2147308717" r:id="rId10"/>
    <p:sldId id="2147308804" r:id="rId11"/>
    <p:sldId id="2147308777" r:id="rId12"/>
    <p:sldId id="2147308744" r:id="rId13"/>
    <p:sldId id="2041" r:id="rId14"/>
    <p:sldId id="2058" r:id="rId15"/>
    <p:sldId id="2055" r:id="rId16"/>
    <p:sldId id="2040" r:id="rId17"/>
    <p:sldId id="2147308806" r:id="rId18"/>
    <p:sldId id="2147308807" r:id="rId19"/>
    <p:sldId id="2147308811" r:id="rId20"/>
    <p:sldId id="2147308810" r:id="rId21"/>
    <p:sldId id="2064" r:id="rId22"/>
    <p:sldId id="2011" r:id="rId23"/>
    <p:sldId id="2147308808" r:id="rId24"/>
    <p:sldId id="2147308805" r:id="rId25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6AC285-4E7E-489D-8EEE-6CC70CBBC894}">
          <p14:sldIdLst>
            <p14:sldId id="383"/>
            <p14:sldId id="1999"/>
            <p14:sldId id="2059"/>
            <p14:sldId id="2060"/>
            <p14:sldId id="2061"/>
            <p14:sldId id="2147308717"/>
            <p14:sldId id="2147308804"/>
            <p14:sldId id="2147308777"/>
            <p14:sldId id="2147308744"/>
            <p14:sldId id="2041"/>
            <p14:sldId id="2058"/>
            <p14:sldId id="2055"/>
            <p14:sldId id="2040"/>
            <p14:sldId id="2147308806"/>
            <p14:sldId id="2147308807"/>
            <p14:sldId id="2147308811"/>
            <p14:sldId id="2147308810"/>
            <p14:sldId id="2064"/>
            <p14:sldId id="2011"/>
            <p14:sldId id="2147308808"/>
            <p14:sldId id="2147308805"/>
          </p14:sldIdLst>
        </p14:section>
        <p14:section name="Appendix" id="{D6BB9786-DEA3-4B68-9092-0A3BB35D400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E48119-3D19-13C3-994E-83A69451A89E}" name="Fitzgerald, Blaine A. (she/her/hers)" initials="FBA(" userId="S::Blaine.Fitzgerald@va.gov::1190450c-fb59-4a27-b7ef-2e3c3ad97e4f" providerId="AD"/>
  <p188:author id="{DF38AA2C-C0F6-F154-7AEC-F93F9AE066FA}" name="Simone, Amanda B. (she/her/hers)" initials="S(" userId="S::amanda.simone@va.gov::8062450c-d6df-438d-97d1-6dda38740392" providerId="AD"/>
  <p188:author id="{1B5C3F53-54C4-3A3D-A77A-F33E36CC3235}" name="Schnettler, Elizabeth M. (commonwealth Strategic Solutions Llc)" initials="SEM(SSL" userId="S::Elizabeth.Schnettler@va.gov::fd463b63-8e44-4358-a55b-ee6f46d15ff5" providerId="AD"/>
  <p188:author id="{E3841057-6833-D66E-0895-A002BA5E7CE8}" name="Goetschius, Amber J." initials="GJ" userId="S::amber.goetschius@va.gov::7bc48f2c-14d7-463d-a87d-5032e17dbeb3" providerId="AD"/>
  <p188:author id="{10988D7F-EBB7-2D60-712C-E63FBD825850}" name="Cassel, Ashley R." initials="CAR" userId="S::Ashley.Cassel@va.gov::497ab741-3300-48b6-b0b3-28881a67c6ab" providerId="AD"/>
  <p188:author id="{0399BB9F-6EED-9B44-B66F-828BC5C6D923}" name="Havran, Mark A." initials="HA" userId="S::mark.havran@va.gov::915851ed-27e8-4b75-be32-43a2d8152225" providerId="AD"/>
  <p188:author id="{4A584DFE-AB0D-1F4B-68DF-924BD65E0834}" name="Goetschius, Amber J." initials="GAJ" userId="S::Amber.Goetschius@va.gov::7bc48f2c-14d7-463d-a87d-5032e17dbeb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th Mahan" initials="" lastIdx="8" clrIdx="0"/>
  <p:cmAuthor id="1" name="Matthew Razak" initials="MR" lastIdx="1" clrIdx="1">
    <p:extLst>
      <p:ext uri="{19B8F6BF-5375-455C-9EA6-DF929625EA0E}">
        <p15:presenceInfo xmlns:p15="http://schemas.microsoft.com/office/powerpoint/2012/main" userId="S::mrazak@atlasresearch.us::3350a7b7-32f5-4b81-a0e4-a8e7c30eaa8c" providerId="AD"/>
      </p:ext>
    </p:extLst>
  </p:cmAuthor>
  <p:cmAuthor id="2" name="Fitzgerald, Blaine A. (she/her/hers)" initials="FBA(" lastIdx="9" clrIdx="2">
    <p:extLst>
      <p:ext uri="{19B8F6BF-5375-455C-9EA6-DF929625EA0E}">
        <p15:presenceInfo xmlns:p15="http://schemas.microsoft.com/office/powerpoint/2012/main" userId="S::Blaine.Fitzgerald@va.gov::1190450c-fb59-4a27-b7ef-2e3c3ad97e4f" providerId="AD"/>
      </p:ext>
    </p:extLst>
  </p:cmAuthor>
  <p:cmAuthor id="3" name="Simone, Amanda B." initials="SB" lastIdx="2" clrIdx="3">
    <p:extLst>
      <p:ext uri="{19B8F6BF-5375-455C-9EA6-DF929625EA0E}">
        <p15:presenceInfo xmlns:p15="http://schemas.microsoft.com/office/powerpoint/2012/main" userId="S::amanda.simone@va.gov::8062450c-d6df-438d-97d1-6dda387403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CD"/>
    <a:srgbClr val="A0CC49"/>
    <a:srgbClr val="E34438"/>
    <a:srgbClr val="4D7BBC"/>
    <a:srgbClr val="77CDE0"/>
    <a:srgbClr val="00417A"/>
    <a:srgbClr val="FDB71C"/>
    <a:srgbClr val="1C3254"/>
    <a:srgbClr val="686663"/>
    <a:srgbClr val="008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604453870625663"/>
          <c:y val="4.5736871823828344E-2"/>
          <c:w val="0.86638388123011667"/>
          <c:h val="0.908526256352343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23546019198193111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Segoe UI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016D-4C0D-AE68-C81ADE3BD24B}"/>
                </c:ext>
              </c:extLst>
            </c:dLbl>
            <c:dLbl>
              <c:idx val="1"/>
              <c:layout>
                <c:manualLayout>
                  <c:x val="0"/>
                  <c:y val="-0.32580463015245625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Segoe UI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16D-4C0D-AE68-C81ADE3BD24B}"/>
                </c:ext>
              </c:extLst>
            </c:dLbl>
            <c:dLbl>
              <c:idx val="2"/>
              <c:layout>
                <c:manualLayout>
                  <c:x val="0"/>
                  <c:y val="-0.4618859401468097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Segoe UI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016D-4C0D-AE68-C81ADE3BD24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2.9</c:v>
                </c:pt>
                <c:pt idx="1">
                  <c:v>4.3</c:v>
                </c:pt>
                <c:pt idx="2">
                  <c:v>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16D-4C0D-AE68-C81ADE3BD2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826790687"/>
        <c:axId val="1"/>
      </c:barChart>
      <c:catAx>
        <c:axId val="1826790687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7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cmpd="sng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400" kern="1200">
                <a:solidFill>
                  <a:schemeClr val="tx1"/>
                </a:solidFill>
                <a:latin typeface="Segoe UI"/>
                <a:ea typeface="+mn-ea"/>
                <a:cs typeface="+mn-cs"/>
              </a:defRPr>
            </a:pPr>
            <a:endParaRPr lang="en-US"/>
          </a:p>
        </c:txPr>
        <c:crossAx val="1826790687"/>
        <c:crosses val="min"/>
        <c:crossBetween val="between"/>
        <c:majorUnit val="1"/>
      </c:valAx>
    </c:plotArea>
    <c:plotVisOnly val="0"/>
    <c:dispBlanksAs val="gap"/>
    <c:showDLblsOverMax val="1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198555-8FE5-4FF3-96A0-4D306EA4F8B7}" type="doc">
      <dgm:prSet loTypeId="urn:microsoft.com/office/officeart/2005/8/layout/vList5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5A6CEAFE-08A2-43F3-BF38-FA2FAEBCE369}">
      <dgm:prSet phldrT="[Text]"/>
      <dgm:spPr/>
      <dgm:t>
        <a:bodyPr/>
        <a:lstStyle/>
        <a:p>
          <a:pPr rtl="0"/>
          <a:r>
            <a:rPr lang="en-US"/>
            <a:t>Organizational Sponsorship</a:t>
          </a:r>
          <a:r>
            <a:rPr lang="en-US">
              <a:latin typeface="Arial" panose="020B0604020202020204"/>
            </a:rPr>
            <a:t> </a:t>
          </a:r>
          <a:endParaRPr lang="en-US"/>
        </a:p>
      </dgm:t>
    </dgm:pt>
    <dgm:pt modelId="{25127454-5B74-4196-B933-B1781CED12FC}" type="parTrans" cxnId="{E9B0031C-DE68-43A0-8623-F41D600DD5B5}">
      <dgm:prSet/>
      <dgm:spPr/>
      <dgm:t>
        <a:bodyPr/>
        <a:lstStyle/>
        <a:p>
          <a:endParaRPr lang="en-US"/>
        </a:p>
      </dgm:t>
    </dgm:pt>
    <dgm:pt modelId="{BC4E6895-5178-4304-AB1B-307E7F750653}" type="sibTrans" cxnId="{E9B0031C-DE68-43A0-8623-F41D600DD5B5}">
      <dgm:prSet/>
      <dgm:spPr/>
      <dgm:t>
        <a:bodyPr/>
        <a:lstStyle/>
        <a:p>
          <a:endParaRPr lang="en-US"/>
        </a:p>
      </dgm:t>
    </dgm:pt>
    <dgm:pt modelId="{FF2A3976-D6E7-4FB7-925D-25F819C191EF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>
              <a:solidFill>
                <a:srgbClr val="000000"/>
              </a:solidFill>
              <a:latin typeface="Calibri"/>
              <a:cs typeface="Calibri"/>
            </a:rPr>
            <a:t>Data Collection and Evaluation Methods </a:t>
          </a:r>
        </a:p>
      </dgm:t>
    </dgm:pt>
    <dgm:pt modelId="{C3AAEFAD-8F02-4014-BD79-C05AF3365133}" type="parTrans" cxnId="{C3C5E56D-418B-47EE-8C69-C90C5B80E8E7}">
      <dgm:prSet/>
      <dgm:spPr/>
      <dgm:t>
        <a:bodyPr/>
        <a:lstStyle/>
        <a:p>
          <a:endParaRPr lang="en-US"/>
        </a:p>
      </dgm:t>
    </dgm:pt>
    <dgm:pt modelId="{AE7C683D-C04C-45B4-95C4-05475B8F4F8A}" type="sibTrans" cxnId="{C3C5E56D-418B-47EE-8C69-C90C5B80E8E7}">
      <dgm:prSet/>
      <dgm:spPr/>
      <dgm:t>
        <a:bodyPr/>
        <a:lstStyle/>
        <a:p>
          <a:endParaRPr lang="en-US"/>
        </a:p>
      </dgm:t>
    </dgm:pt>
    <dgm:pt modelId="{764D6FF8-2086-4787-B174-C6753029C32B}">
      <dgm:prSet phldrT="[Text]"/>
      <dgm:spPr>
        <a:solidFill>
          <a:srgbClr val="598D17">
            <a:alpha val="40000"/>
          </a:srgbClr>
        </a:solidFill>
      </dgm:spPr>
      <dgm:t>
        <a:bodyPr/>
        <a:lstStyle/>
        <a:p>
          <a:r>
            <a:rPr lang="en-US">
              <a:latin typeface="Arial" panose="020B0604020202020204"/>
            </a:rPr>
            <a:t>Resourcing</a:t>
          </a:r>
          <a:endParaRPr lang="en-US"/>
        </a:p>
      </dgm:t>
    </dgm:pt>
    <dgm:pt modelId="{BD1D1F90-882E-4379-A9C9-6AF5D0360A58}" type="parTrans" cxnId="{68B78C8E-5F39-45A6-A1C6-FE2DBB15689F}">
      <dgm:prSet/>
      <dgm:spPr/>
      <dgm:t>
        <a:bodyPr/>
        <a:lstStyle/>
        <a:p>
          <a:endParaRPr lang="en-US"/>
        </a:p>
      </dgm:t>
    </dgm:pt>
    <dgm:pt modelId="{1588A347-0028-42EC-94AF-9A77CC0617D2}" type="sibTrans" cxnId="{68B78C8E-5F39-45A6-A1C6-FE2DBB15689F}">
      <dgm:prSet/>
      <dgm:spPr/>
      <dgm:t>
        <a:bodyPr/>
        <a:lstStyle/>
        <a:p>
          <a:endParaRPr lang="en-US"/>
        </a:p>
      </dgm:t>
    </dgm:pt>
    <dgm:pt modelId="{03E165F2-BC0B-4903-AD8C-5F860BE86FD1}" type="pres">
      <dgm:prSet presAssocID="{97198555-8FE5-4FF3-96A0-4D306EA4F8B7}" presName="Name0" presStyleCnt="0">
        <dgm:presLayoutVars>
          <dgm:dir/>
          <dgm:animLvl val="lvl"/>
          <dgm:resizeHandles val="exact"/>
        </dgm:presLayoutVars>
      </dgm:prSet>
      <dgm:spPr/>
    </dgm:pt>
    <dgm:pt modelId="{AAAE1AD8-0F04-4281-A5E3-DFC18C65AB37}" type="pres">
      <dgm:prSet presAssocID="{5A6CEAFE-08A2-43F3-BF38-FA2FAEBCE369}" presName="linNode" presStyleCnt="0"/>
      <dgm:spPr/>
    </dgm:pt>
    <dgm:pt modelId="{6A8F02B3-67F6-497E-8B07-416064BECEEB}" type="pres">
      <dgm:prSet presAssocID="{5A6CEAFE-08A2-43F3-BF38-FA2FAEBCE369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E0D107D4-8B4C-45F8-867D-5CBBF08EC84C}" type="pres">
      <dgm:prSet presAssocID="{BC4E6895-5178-4304-AB1B-307E7F750653}" presName="sp" presStyleCnt="0"/>
      <dgm:spPr/>
    </dgm:pt>
    <dgm:pt modelId="{2EC397E1-6F2A-42AA-A154-7B156CB6C5F7}" type="pres">
      <dgm:prSet presAssocID="{FF2A3976-D6E7-4FB7-925D-25F819C191EF}" presName="linNode" presStyleCnt="0"/>
      <dgm:spPr/>
    </dgm:pt>
    <dgm:pt modelId="{49AEEE8B-DC7F-4A2F-8DBC-B6C53512D950}" type="pres">
      <dgm:prSet presAssocID="{FF2A3976-D6E7-4FB7-925D-25F819C191E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3F34625D-F2A1-45E0-8278-65861DD5C069}" type="pres">
      <dgm:prSet presAssocID="{AE7C683D-C04C-45B4-95C4-05475B8F4F8A}" presName="sp" presStyleCnt="0"/>
      <dgm:spPr/>
    </dgm:pt>
    <dgm:pt modelId="{E16694B0-DFE7-4B53-AA33-5B5CC5ACAFF3}" type="pres">
      <dgm:prSet presAssocID="{764D6FF8-2086-4787-B174-C6753029C32B}" presName="linNode" presStyleCnt="0"/>
      <dgm:spPr/>
    </dgm:pt>
    <dgm:pt modelId="{EC2C0B23-72FC-4008-9854-C173502D42D7}" type="pres">
      <dgm:prSet presAssocID="{764D6FF8-2086-4787-B174-C6753029C32B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E9B0031C-DE68-43A0-8623-F41D600DD5B5}" srcId="{97198555-8FE5-4FF3-96A0-4D306EA4F8B7}" destId="{5A6CEAFE-08A2-43F3-BF38-FA2FAEBCE369}" srcOrd="0" destOrd="0" parTransId="{25127454-5B74-4196-B933-B1781CED12FC}" sibTransId="{BC4E6895-5178-4304-AB1B-307E7F750653}"/>
    <dgm:cxn modelId="{C3C5E56D-418B-47EE-8C69-C90C5B80E8E7}" srcId="{97198555-8FE5-4FF3-96A0-4D306EA4F8B7}" destId="{FF2A3976-D6E7-4FB7-925D-25F819C191EF}" srcOrd="1" destOrd="0" parTransId="{C3AAEFAD-8F02-4014-BD79-C05AF3365133}" sibTransId="{AE7C683D-C04C-45B4-95C4-05475B8F4F8A}"/>
    <dgm:cxn modelId="{5206E183-061C-4B9E-BD9D-FF1EC2EC1D3E}" type="presOf" srcId="{97198555-8FE5-4FF3-96A0-4D306EA4F8B7}" destId="{03E165F2-BC0B-4903-AD8C-5F860BE86FD1}" srcOrd="0" destOrd="0" presId="urn:microsoft.com/office/officeart/2005/8/layout/vList5"/>
    <dgm:cxn modelId="{68B78C8E-5F39-45A6-A1C6-FE2DBB15689F}" srcId="{97198555-8FE5-4FF3-96A0-4D306EA4F8B7}" destId="{764D6FF8-2086-4787-B174-C6753029C32B}" srcOrd="2" destOrd="0" parTransId="{BD1D1F90-882E-4379-A9C9-6AF5D0360A58}" sibTransId="{1588A347-0028-42EC-94AF-9A77CC0617D2}"/>
    <dgm:cxn modelId="{78ABEF93-2992-4466-B33A-0795F69E53B2}" type="presOf" srcId="{764D6FF8-2086-4787-B174-C6753029C32B}" destId="{EC2C0B23-72FC-4008-9854-C173502D42D7}" srcOrd="0" destOrd="0" presId="urn:microsoft.com/office/officeart/2005/8/layout/vList5"/>
    <dgm:cxn modelId="{18F8ADBD-CDEC-4564-B5B2-54FAD9B4F98D}" type="presOf" srcId="{5A6CEAFE-08A2-43F3-BF38-FA2FAEBCE369}" destId="{6A8F02B3-67F6-497E-8B07-416064BECEEB}" srcOrd="0" destOrd="0" presId="urn:microsoft.com/office/officeart/2005/8/layout/vList5"/>
    <dgm:cxn modelId="{EA7681FF-4270-4E19-8BAB-36EBE2A8AE78}" type="presOf" srcId="{FF2A3976-D6E7-4FB7-925D-25F819C191EF}" destId="{49AEEE8B-DC7F-4A2F-8DBC-B6C53512D950}" srcOrd="0" destOrd="0" presId="urn:microsoft.com/office/officeart/2005/8/layout/vList5"/>
    <dgm:cxn modelId="{00859D58-419A-42A2-B68C-3CFC6DD8CA5D}" type="presParOf" srcId="{03E165F2-BC0B-4903-AD8C-5F860BE86FD1}" destId="{AAAE1AD8-0F04-4281-A5E3-DFC18C65AB37}" srcOrd="0" destOrd="0" presId="urn:microsoft.com/office/officeart/2005/8/layout/vList5"/>
    <dgm:cxn modelId="{1695D757-3F8B-4B05-9AB1-2D1CBC2D22F1}" type="presParOf" srcId="{AAAE1AD8-0F04-4281-A5E3-DFC18C65AB37}" destId="{6A8F02B3-67F6-497E-8B07-416064BECEEB}" srcOrd="0" destOrd="0" presId="urn:microsoft.com/office/officeart/2005/8/layout/vList5"/>
    <dgm:cxn modelId="{1EE02AA9-0C37-4368-A351-0648D71C42DB}" type="presParOf" srcId="{03E165F2-BC0B-4903-AD8C-5F860BE86FD1}" destId="{E0D107D4-8B4C-45F8-867D-5CBBF08EC84C}" srcOrd="1" destOrd="0" presId="urn:microsoft.com/office/officeart/2005/8/layout/vList5"/>
    <dgm:cxn modelId="{A6545539-09D8-4946-B71A-E418C5FAE0AC}" type="presParOf" srcId="{03E165F2-BC0B-4903-AD8C-5F860BE86FD1}" destId="{2EC397E1-6F2A-42AA-A154-7B156CB6C5F7}" srcOrd="2" destOrd="0" presId="urn:microsoft.com/office/officeart/2005/8/layout/vList5"/>
    <dgm:cxn modelId="{E1538683-DF79-4A02-B6FB-BD4C7FC89E40}" type="presParOf" srcId="{2EC397E1-6F2A-42AA-A154-7B156CB6C5F7}" destId="{49AEEE8B-DC7F-4A2F-8DBC-B6C53512D950}" srcOrd="0" destOrd="0" presId="urn:microsoft.com/office/officeart/2005/8/layout/vList5"/>
    <dgm:cxn modelId="{8E0AFD7E-E8CE-4C35-AA2D-19540F2433A4}" type="presParOf" srcId="{03E165F2-BC0B-4903-AD8C-5F860BE86FD1}" destId="{3F34625D-F2A1-45E0-8278-65861DD5C069}" srcOrd="3" destOrd="0" presId="urn:microsoft.com/office/officeart/2005/8/layout/vList5"/>
    <dgm:cxn modelId="{004C735F-C04A-421B-9B55-E41828A21C57}" type="presParOf" srcId="{03E165F2-BC0B-4903-AD8C-5F860BE86FD1}" destId="{E16694B0-DFE7-4B53-AA33-5B5CC5ACAFF3}" srcOrd="4" destOrd="0" presId="urn:microsoft.com/office/officeart/2005/8/layout/vList5"/>
    <dgm:cxn modelId="{0F61D15A-9DE2-4F4F-A467-AA76F81AC817}" type="presParOf" srcId="{E16694B0-DFE7-4B53-AA33-5B5CC5ACAFF3}" destId="{EC2C0B23-72FC-4008-9854-C173502D42D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8F02B3-67F6-497E-8B07-416064BECEEB}">
      <dsp:nvSpPr>
        <dsp:cNvPr id="0" name=""/>
        <dsp:cNvSpPr/>
      </dsp:nvSpPr>
      <dsp:spPr>
        <a:xfrm>
          <a:off x="3364992" y="2174"/>
          <a:ext cx="3785616" cy="1435028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Organizational Sponsorship</a:t>
          </a:r>
          <a:r>
            <a:rPr lang="en-US" sz="3200" kern="1200">
              <a:latin typeface="Arial" panose="020B0604020202020204"/>
            </a:rPr>
            <a:t> </a:t>
          </a:r>
          <a:endParaRPr lang="en-US" sz="3200" kern="1200"/>
        </a:p>
      </dsp:txBody>
      <dsp:txXfrm>
        <a:off x="3435044" y="72226"/>
        <a:ext cx="3645512" cy="1294924"/>
      </dsp:txXfrm>
    </dsp:sp>
    <dsp:sp modelId="{49AEEE8B-DC7F-4A2F-8DBC-B6C53512D950}">
      <dsp:nvSpPr>
        <dsp:cNvPr id="0" name=""/>
        <dsp:cNvSpPr/>
      </dsp:nvSpPr>
      <dsp:spPr>
        <a:xfrm>
          <a:off x="3364992" y="1508954"/>
          <a:ext cx="3785616" cy="1435028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rgbClr val="000000"/>
              </a:solidFill>
              <a:latin typeface="Calibri"/>
              <a:cs typeface="Calibri"/>
            </a:rPr>
            <a:t>Data Collection and Evaluation Methods </a:t>
          </a:r>
        </a:p>
      </dsp:txBody>
      <dsp:txXfrm>
        <a:off x="3435044" y="1579006"/>
        <a:ext cx="3645512" cy="1294924"/>
      </dsp:txXfrm>
    </dsp:sp>
    <dsp:sp modelId="{EC2C0B23-72FC-4008-9854-C173502D42D7}">
      <dsp:nvSpPr>
        <dsp:cNvPr id="0" name=""/>
        <dsp:cNvSpPr/>
      </dsp:nvSpPr>
      <dsp:spPr>
        <a:xfrm>
          <a:off x="3364992" y="3015734"/>
          <a:ext cx="3785616" cy="1435028"/>
        </a:xfrm>
        <a:prstGeom prst="roundRect">
          <a:avLst/>
        </a:prstGeom>
        <a:solidFill>
          <a:srgbClr val="598D17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Arial" panose="020B0604020202020204"/>
            </a:rPr>
            <a:t>Resourcing</a:t>
          </a:r>
          <a:endParaRPr lang="en-US" sz="3200" kern="1200"/>
        </a:p>
      </dsp:txBody>
      <dsp:txXfrm>
        <a:off x="3435044" y="3085786"/>
        <a:ext cx="3645512" cy="1294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11488" cy="463550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1"/>
            <a:ext cx="3011488" cy="463550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9F82F465-E384-47AD-95BD-9FDF55972C8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527"/>
            <a:ext cx="3011488" cy="463550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7"/>
            <a:ext cx="3011488" cy="463550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E2D00234-B871-4B1F-A4DD-EC4941EE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4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11699" cy="463408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1"/>
            <a:ext cx="3011699" cy="463408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A5DB32C7-EBB4-487B-8369-F5B1D74137F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69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69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BCBC9A23-1BC6-465C-8136-0C22FFE9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0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C9A23-1BC6-465C-8136-0C22FFE9E9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33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  <a:p>
            <a:pPr>
              <a:defRPr/>
            </a:pPr>
            <a:endParaRPr lang="en-US">
              <a:cs typeface="Calibri"/>
            </a:endParaRPr>
          </a:p>
          <a:p>
            <a:pPr>
              <a:defRPr/>
            </a:pPr>
            <a:endParaRPr lang="en-US">
              <a:cs typeface="Calibri"/>
            </a:endParaRPr>
          </a:p>
          <a:p>
            <a:pPr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C9A23-1BC6-465C-8136-0C22FFE9E9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52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Ashley</a:t>
            </a:r>
          </a:p>
          <a:p>
            <a:endParaRPr lang="en-US">
              <a:cs typeface="Calibri"/>
            </a:endParaRPr>
          </a:p>
          <a:p>
            <a:pPr>
              <a:defRPr/>
            </a:pPr>
            <a:endParaRPr lang="en-US">
              <a:latin typeface="Calibri"/>
              <a:cs typeface="Calibri"/>
            </a:endParaRPr>
          </a:p>
          <a:p>
            <a:pPr>
              <a:defRPr/>
            </a:pPr>
            <a:r>
              <a:rPr lang="en-US">
                <a:latin typeface="Calibri"/>
                <a:cs typeface="Calibri"/>
              </a:rPr>
              <a:t>VA-APTA MOU Courses: </a:t>
            </a:r>
            <a:r>
              <a:rPr lang="en-US"/>
              <a:t>5 courses posted; 5 in final recording phase</a:t>
            </a:r>
            <a:endParaRPr lang="en-US">
              <a:cs typeface="Calibri"/>
            </a:endParaRPr>
          </a:p>
          <a:p>
            <a:pPr>
              <a:defRPr/>
            </a:pPr>
            <a:r>
              <a:rPr lang="en-US">
                <a:latin typeface="Calibri"/>
                <a:cs typeface="Calibri"/>
              </a:rPr>
              <a:t>E-Signals: 2/14-2/28; </a:t>
            </a:r>
            <a:r>
              <a:rPr lang="en-US"/>
              <a:t>Audience: PACT PCP, PT, mid-levels, RNs, LPNs, MSAs, ancillary team members (MH) – we will get into some results here shortly….</a:t>
            </a:r>
          </a:p>
          <a:p>
            <a:pPr>
              <a:defRPr/>
            </a:pPr>
            <a:r>
              <a:rPr lang="en-US">
                <a:cs typeface="Calibri"/>
              </a:rPr>
              <a:t>CSM – networking, marketing and recruiting for Cohort 2 sites, discussions on what is happening in VA and planning content to present at CSM 2024</a:t>
            </a:r>
          </a:p>
          <a:p>
            <a:pPr>
              <a:defRPr/>
            </a:pPr>
            <a:r>
              <a:rPr lang="en-US">
                <a:cs typeface="Calibri"/>
              </a:rPr>
              <a:t>Advanced PACT PT course:  We met with a lot of people from VHA/DOD, discussions regarding </a:t>
            </a:r>
            <a:r>
              <a:rPr lang="en-US"/>
              <a:t>a need for advanced training &amp; exploring an opportunity to collaborate with Dept of Defense and VA to develop advanced PACT PT course. Early discussions, trying to figure out the best way to do this.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C9A23-1BC6-465C-8136-0C22FFE9E9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90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7AA1C-F747-0A42-8EF5-36806F4E71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20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C9A23-1BC6-465C-8136-0C22FFE9E9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46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A8633-F40B-439C-BE89-FC2859AA70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0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C9A23-1BC6-465C-8136-0C22FFE9E9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36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7AA1C-F747-0A42-8EF5-36806F4E71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85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7AA1C-F747-0A42-8EF5-36806F4E71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78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7AA1C-F747-0A42-8EF5-36806F4E71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08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Roboto"/>
              <a:ea typeface="Roboto"/>
              <a:cs typeface="Robo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7AA1C-F747-0A42-8EF5-36806F4E71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89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Chris</a:t>
            </a:r>
            <a:endParaRPr lang="en-US"/>
          </a:p>
          <a:p>
            <a:endParaRPr lang="en-US">
              <a:cs typeface="Calibri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b="1"/>
              <a:t>Cohort 2</a:t>
            </a:r>
            <a:endParaRPr lang="en-US"/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/>
              <a:t>What additional communication channels we should consider? 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/>
              <a:t>Who should we specifically target to help us recruit more facilities?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/>
              <a:t>How can we best engage with underserved areas?  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endParaRPr lang="en-US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b="1"/>
              <a:t>Training Conference at </a:t>
            </a:r>
            <a:r>
              <a:rPr lang="en-US" b="1" err="1"/>
              <a:t>SimLEARN</a:t>
            </a:r>
            <a:r>
              <a:rPr lang="en-US" b="1"/>
              <a:t> (August 22 – 23, 2023)</a:t>
            </a:r>
            <a:endParaRPr lang="en-US"/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/>
              <a:t>Who from the steering committee will be joining us in person?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endParaRPr lang="en-US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b="1"/>
              <a:t>Sustainment Planning</a:t>
            </a:r>
            <a:endParaRPr lang="en-US"/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/>
              <a:t>What approach should we use to recruit REC ICC PACT PT Coordinators?</a:t>
            </a:r>
            <a:endParaRPr lang="en-US">
              <a:cs typeface="Calibri"/>
            </a:endParaRPr>
          </a:p>
          <a:p>
            <a:endParaRPr lang="en-US"/>
          </a:p>
          <a:p>
            <a:endParaRPr lang="en-US">
              <a:cs typeface="Calibri"/>
            </a:endParaRPr>
          </a:p>
          <a:p>
            <a:r>
              <a:rPr lang="en-US" i="0"/>
              <a:t>March</a:t>
            </a:r>
            <a:endParaRPr lang="en-US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>
                <a:highlight>
                  <a:srgbClr val="FFFF00"/>
                </a:highlight>
              </a:rPr>
              <a:t>Media Blitz</a:t>
            </a:r>
            <a:endParaRPr lang="en-US" i="0">
              <a:highlight>
                <a:srgbClr val="FFFF00"/>
              </a:highlight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>
                <a:highlight>
                  <a:srgbClr val="FFFF00"/>
                </a:highlight>
              </a:rPr>
              <a:t>Publish success stories</a:t>
            </a:r>
            <a:endParaRPr lang="en-US" i="0">
              <a:highlight>
                <a:srgbClr val="FFFF00"/>
              </a:highlight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>
                <a:highlight>
                  <a:srgbClr val="FFFF00"/>
                </a:highlight>
                <a:cs typeface="Calibri"/>
              </a:rPr>
              <a:t>Public Affairs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>
                <a:highlight>
                  <a:srgbClr val="FFFF00"/>
                </a:highlight>
                <a:cs typeface="Calibri"/>
              </a:rPr>
              <a:t>National Calls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>
                <a:highlight>
                  <a:srgbClr val="FFFF00"/>
                </a:highlight>
                <a:cs typeface="Calibri"/>
              </a:rPr>
              <a:t>VA PC Newsletter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>
                <a:highlight>
                  <a:srgbClr val="FFFF00"/>
                </a:highlight>
                <a:cs typeface="Calibri"/>
              </a:rPr>
              <a:t>C20 with Chad Kessler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i="0">
                <a:highlight>
                  <a:srgbClr val="FFFF00"/>
                </a:highlight>
                <a:cs typeface="Calibri"/>
              </a:rPr>
              <a:t>April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>
                <a:highlight>
                  <a:srgbClr val="FFFF00"/>
                </a:highlight>
              </a:rPr>
              <a:t>Personalized On-Boarding</a:t>
            </a:r>
            <a:endParaRPr lang="en-US" sz="1200" i="0">
              <a:highlight>
                <a:srgbClr val="FFFF00"/>
              </a:highlight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>
                <a:highlight>
                  <a:srgbClr val="FFFF00"/>
                </a:highlight>
                <a:cs typeface="Calibri"/>
              </a:rPr>
              <a:t>Cont social media posting   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i="0">
                <a:highlight>
                  <a:srgbClr val="FFFF00"/>
                </a:highlight>
                <a:cs typeface="Calibri"/>
              </a:rPr>
              <a:t>May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>
                <a:highlight>
                  <a:srgbClr val="FFFF00"/>
                </a:highlight>
              </a:rPr>
              <a:t>Final call for Cohort 2</a:t>
            </a:r>
            <a:endParaRPr lang="en-US" sz="1200" i="0">
              <a:highlight>
                <a:srgbClr val="FFFF00"/>
              </a:highlight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>
                <a:highlight>
                  <a:srgbClr val="FFFF00"/>
                </a:highlight>
                <a:cs typeface="Calibri"/>
              </a:rPr>
              <a:t>National calls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i="1">
              <a:highlight>
                <a:srgbClr val="FFFF00"/>
              </a:highlight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i="1">
              <a:highlight>
                <a:srgbClr val="FFFF00"/>
              </a:highlight>
              <a:cs typeface="Arial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C9A23-1BC6-465C-8136-0C22FFE9E9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67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Evan Carey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latin typeface="Segoe UI"/>
              <a:cs typeface="Segoe U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C9A23-1BC6-465C-8136-0C22FFE9E9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49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Word&#10;&#10;Description automatically generated">
            <a:extLst>
              <a:ext uri="{FF2B5EF4-FFF2-40B4-BE49-F238E27FC236}">
                <a16:creationId xmlns:a16="http://schemas.microsoft.com/office/drawing/2014/main" id="{63EB921C-98EB-3240-9018-ADC7473EA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3" y="6181317"/>
            <a:ext cx="2017166" cy="46188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69803" y="2776810"/>
            <a:ext cx="5483665" cy="130437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69803" y="4081190"/>
            <a:ext cx="6055987" cy="461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BD5D9124-A5BD-AF44-94E2-503B7B5935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57" y="274811"/>
            <a:ext cx="3921562" cy="1021240"/>
          </a:xfrm>
          <a:prstGeom prst="rect">
            <a:avLst/>
          </a:prstGeom>
        </p:spPr>
      </p:pic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3511FB39-9296-7543-A46B-B77AC5EF6D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966" y="0"/>
            <a:ext cx="2209800" cy="6858000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B4BBB1B-7CB2-D24A-84D3-DF32D3D9A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9900" y="5394034"/>
            <a:ext cx="6134100" cy="22979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812FA90-67E2-48A0-B836-E6534B8C36C2}"/>
              </a:ext>
            </a:extLst>
          </p:cNvPr>
          <p:cNvSpPr/>
          <p:nvPr userDrawn="1"/>
        </p:nvSpPr>
        <p:spPr>
          <a:xfrm>
            <a:off x="5902961" y="-10160"/>
            <a:ext cx="6451600" cy="6868160"/>
          </a:xfrm>
          <a:custGeom>
            <a:avLst/>
            <a:gdLst>
              <a:gd name="connsiteX0" fmla="*/ 50800 w 6319520"/>
              <a:gd name="connsiteY0" fmla="*/ 41754 h 6909914"/>
              <a:gd name="connsiteX1" fmla="*/ 50800 w 6319520"/>
              <a:gd name="connsiteY1" fmla="*/ 41754 h 6909914"/>
              <a:gd name="connsiteX2" fmla="*/ 426720 w 6319520"/>
              <a:gd name="connsiteY2" fmla="*/ 31594 h 6909914"/>
              <a:gd name="connsiteX3" fmla="*/ 477520 w 6319520"/>
              <a:gd name="connsiteY3" fmla="*/ 21434 h 6909914"/>
              <a:gd name="connsiteX4" fmla="*/ 690880 w 6319520"/>
              <a:gd name="connsiteY4" fmla="*/ 1114 h 6909914"/>
              <a:gd name="connsiteX5" fmla="*/ 1097280 w 6319520"/>
              <a:gd name="connsiteY5" fmla="*/ 1114 h 6909914"/>
              <a:gd name="connsiteX6" fmla="*/ 6319520 w 6319520"/>
              <a:gd name="connsiteY6" fmla="*/ 51914 h 6909914"/>
              <a:gd name="connsiteX7" fmla="*/ 6309360 w 6319520"/>
              <a:gd name="connsiteY7" fmla="*/ 6909914 h 6909914"/>
              <a:gd name="connsiteX8" fmla="*/ 1828800 w 6319520"/>
              <a:gd name="connsiteY8" fmla="*/ 6909914 h 6909914"/>
              <a:gd name="connsiteX9" fmla="*/ 0 w 6319520"/>
              <a:gd name="connsiteY9" fmla="*/ 51914 h 6909914"/>
              <a:gd name="connsiteX10" fmla="*/ 50800 w 6319520"/>
              <a:gd name="connsiteY10" fmla="*/ 41754 h 6909914"/>
              <a:gd name="connsiteX0" fmla="*/ 20320 w 6319520"/>
              <a:gd name="connsiteY0" fmla="*/ 41754 h 6909914"/>
              <a:gd name="connsiteX1" fmla="*/ 50800 w 6319520"/>
              <a:gd name="connsiteY1" fmla="*/ 41754 h 6909914"/>
              <a:gd name="connsiteX2" fmla="*/ 426720 w 6319520"/>
              <a:gd name="connsiteY2" fmla="*/ 31594 h 6909914"/>
              <a:gd name="connsiteX3" fmla="*/ 477520 w 6319520"/>
              <a:gd name="connsiteY3" fmla="*/ 21434 h 6909914"/>
              <a:gd name="connsiteX4" fmla="*/ 690880 w 6319520"/>
              <a:gd name="connsiteY4" fmla="*/ 1114 h 6909914"/>
              <a:gd name="connsiteX5" fmla="*/ 1097280 w 6319520"/>
              <a:gd name="connsiteY5" fmla="*/ 1114 h 6909914"/>
              <a:gd name="connsiteX6" fmla="*/ 6319520 w 6319520"/>
              <a:gd name="connsiteY6" fmla="*/ 51914 h 6909914"/>
              <a:gd name="connsiteX7" fmla="*/ 6309360 w 6319520"/>
              <a:gd name="connsiteY7" fmla="*/ 6909914 h 6909914"/>
              <a:gd name="connsiteX8" fmla="*/ 1828800 w 6319520"/>
              <a:gd name="connsiteY8" fmla="*/ 6909914 h 6909914"/>
              <a:gd name="connsiteX9" fmla="*/ 0 w 6319520"/>
              <a:gd name="connsiteY9" fmla="*/ 51914 h 6909914"/>
              <a:gd name="connsiteX10" fmla="*/ 20320 w 6319520"/>
              <a:gd name="connsiteY10" fmla="*/ 41754 h 6909914"/>
              <a:gd name="connsiteX0" fmla="*/ 150987 w 6450187"/>
              <a:gd name="connsiteY0" fmla="*/ 500860 h 7369020"/>
              <a:gd name="connsiteX1" fmla="*/ 181467 w 6450187"/>
              <a:gd name="connsiteY1" fmla="*/ 500860 h 7369020"/>
              <a:gd name="connsiteX2" fmla="*/ 557387 w 6450187"/>
              <a:gd name="connsiteY2" fmla="*/ 490700 h 7369020"/>
              <a:gd name="connsiteX3" fmla="*/ 608187 w 6450187"/>
              <a:gd name="connsiteY3" fmla="*/ 480540 h 7369020"/>
              <a:gd name="connsiteX4" fmla="*/ 821547 w 6450187"/>
              <a:gd name="connsiteY4" fmla="*/ 460220 h 7369020"/>
              <a:gd name="connsiteX5" fmla="*/ 1227947 w 6450187"/>
              <a:gd name="connsiteY5" fmla="*/ 460220 h 7369020"/>
              <a:gd name="connsiteX6" fmla="*/ 6450187 w 6450187"/>
              <a:gd name="connsiteY6" fmla="*/ 511020 h 7369020"/>
              <a:gd name="connsiteX7" fmla="*/ 6440027 w 6450187"/>
              <a:gd name="connsiteY7" fmla="*/ 7369020 h 7369020"/>
              <a:gd name="connsiteX8" fmla="*/ 1959467 w 6450187"/>
              <a:gd name="connsiteY8" fmla="*/ 7369020 h 7369020"/>
              <a:gd name="connsiteX9" fmla="*/ 130667 w 6450187"/>
              <a:gd name="connsiteY9" fmla="*/ 511020 h 7369020"/>
              <a:gd name="connsiteX10" fmla="*/ 150987 w 6450187"/>
              <a:gd name="connsiteY10" fmla="*/ 500860 h 7369020"/>
              <a:gd name="connsiteX0" fmla="*/ 150987 w 6450187"/>
              <a:gd name="connsiteY0" fmla="*/ 500860 h 7369020"/>
              <a:gd name="connsiteX1" fmla="*/ 181467 w 6450187"/>
              <a:gd name="connsiteY1" fmla="*/ 500860 h 7369020"/>
              <a:gd name="connsiteX2" fmla="*/ 557387 w 6450187"/>
              <a:gd name="connsiteY2" fmla="*/ 490700 h 7369020"/>
              <a:gd name="connsiteX3" fmla="*/ 821547 w 6450187"/>
              <a:gd name="connsiteY3" fmla="*/ 460220 h 7369020"/>
              <a:gd name="connsiteX4" fmla="*/ 1227947 w 6450187"/>
              <a:gd name="connsiteY4" fmla="*/ 460220 h 7369020"/>
              <a:gd name="connsiteX5" fmla="*/ 6450187 w 6450187"/>
              <a:gd name="connsiteY5" fmla="*/ 511020 h 7369020"/>
              <a:gd name="connsiteX6" fmla="*/ 6440027 w 6450187"/>
              <a:gd name="connsiteY6" fmla="*/ 7369020 h 7369020"/>
              <a:gd name="connsiteX7" fmla="*/ 1959467 w 6450187"/>
              <a:gd name="connsiteY7" fmla="*/ 7369020 h 7369020"/>
              <a:gd name="connsiteX8" fmla="*/ 130667 w 6450187"/>
              <a:gd name="connsiteY8" fmla="*/ 511020 h 7369020"/>
              <a:gd name="connsiteX9" fmla="*/ 150987 w 6450187"/>
              <a:gd name="connsiteY9" fmla="*/ 500860 h 7369020"/>
              <a:gd name="connsiteX0" fmla="*/ 150987 w 6450187"/>
              <a:gd name="connsiteY0" fmla="*/ 500860 h 7369020"/>
              <a:gd name="connsiteX1" fmla="*/ 181467 w 6450187"/>
              <a:gd name="connsiteY1" fmla="*/ 500860 h 7369020"/>
              <a:gd name="connsiteX2" fmla="*/ 821547 w 6450187"/>
              <a:gd name="connsiteY2" fmla="*/ 460220 h 7369020"/>
              <a:gd name="connsiteX3" fmla="*/ 1227947 w 6450187"/>
              <a:gd name="connsiteY3" fmla="*/ 460220 h 7369020"/>
              <a:gd name="connsiteX4" fmla="*/ 6450187 w 6450187"/>
              <a:gd name="connsiteY4" fmla="*/ 511020 h 7369020"/>
              <a:gd name="connsiteX5" fmla="*/ 6440027 w 6450187"/>
              <a:gd name="connsiteY5" fmla="*/ 7369020 h 7369020"/>
              <a:gd name="connsiteX6" fmla="*/ 1959467 w 6450187"/>
              <a:gd name="connsiteY6" fmla="*/ 7369020 h 7369020"/>
              <a:gd name="connsiteX7" fmla="*/ 130667 w 6450187"/>
              <a:gd name="connsiteY7" fmla="*/ 511020 h 7369020"/>
              <a:gd name="connsiteX8" fmla="*/ 150987 w 6450187"/>
              <a:gd name="connsiteY8" fmla="*/ 500860 h 7369020"/>
              <a:gd name="connsiteX0" fmla="*/ 144730 w 6464250"/>
              <a:gd name="connsiteY0" fmla="*/ 509507 h 7367507"/>
              <a:gd name="connsiteX1" fmla="*/ 195530 w 6464250"/>
              <a:gd name="connsiteY1" fmla="*/ 499347 h 7367507"/>
              <a:gd name="connsiteX2" fmla="*/ 835610 w 6464250"/>
              <a:gd name="connsiteY2" fmla="*/ 458707 h 7367507"/>
              <a:gd name="connsiteX3" fmla="*/ 1242010 w 6464250"/>
              <a:gd name="connsiteY3" fmla="*/ 458707 h 7367507"/>
              <a:gd name="connsiteX4" fmla="*/ 6464250 w 6464250"/>
              <a:gd name="connsiteY4" fmla="*/ 509507 h 7367507"/>
              <a:gd name="connsiteX5" fmla="*/ 6454090 w 6464250"/>
              <a:gd name="connsiteY5" fmla="*/ 7367507 h 7367507"/>
              <a:gd name="connsiteX6" fmla="*/ 1973530 w 6464250"/>
              <a:gd name="connsiteY6" fmla="*/ 7367507 h 7367507"/>
              <a:gd name="connsiteX7" fmla="*/ 144730 w 6464250"/>
              <a:gd name="connsiteY7" fmla="*/ 509507 h 7367507"/>
              <a:gd name="connsiteX0" fmla="*/ 1778000 w 6268720"/>
              <a:gd name="connsiteY0" fmla="*/ 6911811 h 6911811"/>
              <a:gd name="connsiteX1" fmla="*/ 0 w 6268720"/>
              <a:gd name="connsiteY1" fmla="*/ 43651 h 6911811"/>
              <a:gd name="connsiteX2" fmla="*/ 640080 w 6268720"/>
              <a:gd name="connsiteY2" fmla="*/ 3011 h 6911811"/>
              <a:gd name="connsiteX3" fmla="*/ 1046480 w 6268720"/>
              <a:gd name="connsiteY3" fmla="*/ 3011 h 6911811"/>
              <a:gd name="connsiteX4" fmla="*/ 6268720 w 6268720"/>
              <a:gd name="connsiteY4" fmla="*/ 53811 h 6911811"/>
              <a:gd name="connsiteX5" fmla="*/ 6258560 w 6268720"/>
              <a:gd name="connsiteY5" fmla="*/ 6911811 h 6911811"/>
              <a:gd name="connsiteX6" fmla="*/ 1778000 w 6268720"/>
              <a:gd name="connsiteY6" fmla="*/ 6911811 h 6911811"/>
              <a:gd name="connsiteX0" fmla="*/ 1808480 w 6299200"/>
              <a:gd name="connsiteY0" fmla="*/ 6918960 h 6918960"/>
              <a:gd name="connsiteX1" fmla="*/ 0 w 6299200"/>
              <a:gd name="connsiteY1" fmla="*/ 0 h 6918960"/>
              <a:gd name="connsiteX2" fmla="*/ 670560 w 6299200"/>
              <a:gd name="connsiteY2" fmla="*/ 10160 h 6918960"/>
              <a:gd name="connsiteX3" fmla="*/ 1076960 w 6299200"/>
              <a:gd name="connsiteY3" fmla="*/ 10160 h 6918960"/>
              <a:gd name="connsiteX4" fmla="*/ 6299200 w 6299200"/>
              <a:gd name="connsiteY4" fmla="*/ 60960 h 6918960"/>
              <a:gd name="connsiteX5" fmla="*/ 6289040 w 6299200"/>
              <a:gd name="connsiteY5" fmla="*/ 6918960 h 6918960"/>
              <a:gd name="connsiteX6" fmla="*/ 1808480 w 6299200"/>
              <a:gd name="connsiteY6" fmla="*/ 6918960 h 6918960"/>
              <a:gd name="connsiteX0" fmla="*/ 1808480 w 6290017"/>
              <a:gd name="connsiteY0" fmla="*/ 6918960 h 6918960"/>
              <a:gd name="connsiteX1" fmla="*/ 0 w 6290017"/>
              <a:gd name="connsiteY1" fmla="*/ 0 h 6918960"/>
              <a:gd name="connsiteX2" fmla="*/ 670560 w 6290017"/>
              <a:gd name="connsiteY2" fmla="*/ 10160 h 6918960"/>
              <a:gd name="connsiteX3" fmla="*/ 1076960 w 6290017"/>
              <a:gd name="connsiteY3" fmla="*/ 10160 h 6918960"/>
              <a:gd name="connsiteX4" fmla="*/ 6289040 w 6290017"/>
              <a:gd name="connsiteY4" fmla="*/ 10160 h 6918960"/>
              <a:gd name="connsiteX5" fmla="*/ 6289040 w 6290017"/>
              <a:gd name="connsiteY5" fmla="*/ 6918960 h 6918960"/>
              <a:gd name="connsiteX6" fmla="*/ 1808480 w 6290017"/>
              <a:gd name="connsiteY6" fmla="*/ 6918960 h 691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90017" h="6918960">
                <a:moveTo>
                  <a:pt x="1808480" y="6918960"/>
                </a:moveTo>
                <a:lnTo>
                  <a:pt x="0" y="0"/>
                </a:lnTo>
                <a:lnTo>
                  <a:pt x="670560" y="10160"/>
                </a:lnTo>
                <a:lnTo>
                  <a:pt x="1076960" y="10160"/>
                </a:lnTo>
                <a:lnTo>
                  <a:pt x="6289040" y="10160"/>
                </a:lnTo>
                <a:cubicBezTo>
                  <a:pt x="6285653" y="2296160"/>
                  <a:pt x="6292427" y="4632960"/>
                  <a:pt x="6289040" y="6918960"/>
                </a:cubicBezTo>
                <a:lnTo>
                  <a:pt x="1808480" y="691896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 l="-2823" t="74" r="-28989" b="7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06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334000" y="171880"/>
            <a:ext cx="6858000" cy="668611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383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 -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Pentagon 4">
            <a:extLst>
              <a:ext uri="{FF2B5EF4-FFF2-40B4-BE49-F238E27FC236}">
                <a16:creationId xmlns:a16="http://schemas.microsoft.com/office/drawing/2014/main" id="{80775BAD-61D1-4107-B81F-FFC60F7527A1}"/>
              </a:ext>
            </a:extLst>
          </p:cNvPr>
          <p:cNvSpPr/>
          <p:nvPr userDrawn="1"/>
        </p:nvSpPr>
        <p:spPr>
          <a:xfrm>
            <a:off x="1" y="0"/>
            <a:ext cx="4343400" cy="6858000"/>
          </a:xfrm>
          <a:custGeom>
            <a:avLst/>
            <a:gdLst>
              <a:gd name="connsiteX0" fmla="*/ 0 w 4896853"/>
              <a:gd name="connsiteY0" fmla="*/ 0 h 6858000"/>
              <a:gd name="connsiteX1" fmla="*/ 2448427 w 4896853"/>
              <a:gd name="connsiteY1" fmla="*/ 0 h 6858000"/>
              <a:gd name="connsiteX2" fmla="*/ 4896853 w 4896853"/>
              <a:gd name="connsiteY2" fmla="*/ 3429000 h 6858000"/>
              <a:gd name="connsiteX3" fmla="*/ 2448427 w 4896853"/>
              <a:gd name="connsiteY3" fmla="*/ 6858000 h 6858000"/>
              <a:gd name="connsiteX4" fmla="*/ 0 w 4896853"/>
              <a:gd name="connsiteY4" fmla="*/ 6858000 h 6858000"/>
              <a:gd name="connsiteX5" fmla="*/ 0 w 4896853"/>
              <a:gd name="connsiteY5" fmla="*/ 0 h 6858000"/>
              <a:gd name="connsiteX0" fmla="*/ 0 w 4896853"/>
              <a:gd name="connsiteY0" fmla="*/ 0 h 6858000"/>
              <a:gd name="connsiteX1" fmla="*/ 3675648 w 4896853"/>
              <a:gd name="connsiteY1" fmla="*/ 0 h 6858000"/>
              <a:gd name="connsiteX2" fmla="*/ 4896853 w 4896853"/>
              <a:gd name="connsiteY2" fmla="*/ 3429000 h 6858000"/>
              <a:gd name="connsiteX3" fmla="*/ 2448427 w 4896853"/>
              <a:gd name="connsiteY3" fmla="*/ 6858000 h 6858000"/>
              <a:gd name="connsiteX4" fmla="*/ 0 w 4896853"/>
              <a:gd name="connsiteY4" fmla="*/ 6858000 h 6858000"/>
              <a:gd name="connsiteX5" fmla="*/ 0 w 4896853"/>
              <a:gd name="connsiteY5" fmla="*/ 0 h 6858000"/>
              <a:gd name="connsiteX0" fmla="*/ 0 w 4896853"/>
              <a:gd name="connsiteY0" fmla="*/ 0 h 6858000"/>
              <a:gd name="connsiteX1" fmla="*/ 3675648 w 4896853"/>
              <a:gd name="connsiteY1" fmla="*/ 0 h 6858000"/>
              <a:gd name="connsiteX2" fmla="*/ 4896853 w 4896853"/>
              <a:gd name="connsiteY2" fmla="*/ 3429000 h 6858000"/>
              <a:gd name="connsiteX3" fmla="*/ 3952375 w 4896853"/>
              <a:gd name="connsiteY3" fmla="*/ 6858000 h 6858000"/>
              <a:gd name="connsiteX4" fmla="*/ 0 w 4896853"/>
              <a:gd name="connsiteY4" fmla="*/ 6858000 h 6858000"/>
              <a:gd name="connsiteX5" fmla="*/ 0 w 4896853"/>
              <a:gd name="connsiteY5" fmla="*/ 0 h 6858000"/>
              <a:gd name="connsiteX0" fmla="*/ 0 w 4896853"/>
              <a:gd name="connsiteY0" fmla="*/ 0 h 6858000"/>
              <a:gd name="connsiteX1" fmla="*/ 3675648 w 4896853"/>
              <a:gd name="connsiteY1" fmla="*/ 0 h 6858000"/>
              <a:gd name="connsiteX2" fmla="*/ 4896853 w 4896853"/>
              <a:gd name="connsiteY2" fmla="*/ 3429000 h 6858000"/>
              <a:gd name="connsiteX3" fmla="*/ 3952375 w 4896853"/>
              <a:gd name="connsiteY3" fmla="*/ 6858000 h 6858000"/>
              <a:gd name="connsiteX4" fmla="*/ 0 w 4896853"/>
              <a:gd name="connsiteY4" fmla="*/ 6858000 h 6858000"/>
              <a:gd name="connsiteX5" fmla="*/ 0 w 4896853"/>
              <a:gd name="connsiteY5" fmla="*/ 0 h 6858000"/>
              <a:gd name="connsiteX0" fmla="*/ 0 w 4896853"/>
              <a:gd name="connsiteY0" fmla="*/ 0 h 6858000"/>
              <a:gd name="connsiteX1" fmla="*/ 3675648 w 4896853"/>
              <a:gd name="connsiteY1" fmla="*/ 0 h 6858000"/>
              <a:gd name="connsiteX2" fmla="*/ 4896853 w 4896853"/>
              <a:gd name="connsiteY2" fmla="*/ 3429000 h 6858000"/>
              <a:gd name="connsiteX3" fmla="*/ 3699712 w 4896853"/>
              <a:gd name="connsiteY3" fmla="*/ 6845969 h 6858000"/>
              <a:gd name="connsiteX4" fmla="*/ 0 w 4896853"/>
              <a:gd name="connsiteY4" fmla="*/ 6858000 h 6858000"/>
              <a:gd name="connsiteX5" fmla="*/ 0 w 489685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96853" h="6858000">
                <a:moveTo>
                  <a:pt x="0" y="0"/>
                </a:moveTo>
                <a:lnTo>
                  <a:pt x="3675648" y="0"/>
                </a:lnTo>
                <a:lnTo>
                  <a:pt x="4896853" y="3429000"/>
                </a:lnTo>
                <a:lnTo>
                  <a:pt x="3699712" y="6845969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effectLst>
            <a:innerShdw blurRad="2794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8B923AFA-B201-4568-975F-25D8ACD1B23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57011" y="1716504"/>
            <a:ext cx="6208294" cy="3705727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7A8BFE3C-B6D3-4EBE-A8AD-91B621EBA75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1859" y="2995613"/>
            <a:ext cx="3359007" cy="866774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71E6A7-16CD-9480-0F45-F0BE056F8E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D23C183-85A1-3E97-D8C7-F9EE5792A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8" y="5909070"/>
            <a:ext cx="2773900" cy="72237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3AF748-BF03-9374-3379-D711B27A1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1420" y="6342614"/>
            <a:ext cx="830580" cy="36512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028C99E6-F855-4CEA-9923-3A562C240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88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662827"/>
            <a:ext cx="10515600" cy="501014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845127" y="1631447"/>
            <a:ext cx="10515600" cy="4426453"/>
          </a:xfrm>
        </p:spPr>
        <p:txBody>
          <a:bodyPr vert="horz" lIns="0" tIns="0" rIns="0" bIns="0" rtlCol="0">
            <a:normAutofit/>
          </a:bodyPr>
          <a:lstStyle>
            <a:lvl1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2pPr>
            <a:lvl3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3pPr>
            <a:lvl4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4pPr>
            <a:lvl5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>
          <a:xfrm>
            <a:off x="4038600" y="6329457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Footer Placeholder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8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29D2A-761E-894D-FFDD-484B60170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65F064-C6E5-03CB-A68D-535E8A8431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62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73DEA-3C98-4481-AB1F-21057980E68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6971-0306-4D87-8DAA-45CE865EB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26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73DEA-3C98-4481-AB1F-21057980E68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6971-0306-4D87-8DAA-45CE865EB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87276"/>
            <a:ext cx="10515600" cy="691383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idx="1"/>
          </p:nvPr>
        </p:nvSpPr>
        <p:spPr>
          <a:xfrm>
            <a:off x="838200" y="3578659"/>
            <a:ext cx="10515600" cy="493382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rgbClr val="7F7F7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53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2D2FDA10-6E20-AA4E-B026-E2761E15B6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87276"/>
            <a:ext cx="10515600" cy="691383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idx="1"/>
          </p:nvPr>
        </p:nvSpPr>
        <p:spPr>
          <a:xfrm>
            <a:off x="838200" y="3578659"/>
            <a:ext cx="10515600" cy="493382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8C99E6-F855-4CEA-9923-3A562C240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94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662827"/>
            <a:ext cx="10515600" cy="501014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1164787"/>
            <a:ext cx="10515600" cy="33504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i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Cool subtitle here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845127" y="1631447"/>
            <a:ext cx="10515600" cy="4426453"/>
          </a:xfrm>
        </p:spPr>
        <p:txBody>
          <a:bodyPr vert="horz" lIns="0" tIns="0" rIns="0" bIns="0" rtlCol="0">
            <a:normAutofit/>
          </a:bodyPr>
          <a:lstStyle>
            <a:lvl1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2pPr>
            <a:lvl3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3pPr>
            <a:lvl4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4pPr>
            <a:lvl5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>
          <a:xfrm>
            <a:off x="4038600" y="6329457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Footer Placeholder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2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662827"/>
            <a:ext cx="10515600" cy="501014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1164787"/>
            <a:ext cx="10515600" cy="33504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i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Cool subtitle here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845127" y="1631447"/>
            <a:ext cx="5154390" cy="4426453"/>
          </a:xfrm>
        </p:spPr>
        <p:txBody>
          <a:bodyPr vert="horz" lIns="0" tIns="0" rIns="0" bIns="0" rtlCol="0">
            <a:normAutofit/>
          </a:bodyPr>
          <a:lstStyle>
            <a:lvl1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2pPr>
            <a:lvl3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3pPr>
            <a:lvl4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4pPr>
            <a:lvl5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A7A647BE-DA71-2541-9455-E4F5948AD0A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99958" y="1631447"/>
            <a:ext cx="5154390" cy="4426453"/>
          </a:xfrm>
        </p:spPr>
        <p:txBody>
          <a:bodyPr vert="horz" lIns="0" tIns="0" rIns="0" bIns="0" rtlCol="0">
            <a:normAutofit/>
          </a:bodyPr>
          <a:lstStyle>
            <a:lvl1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2pPr>
            <a:lvl3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3pPr>
            <a:lvl4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4pPr>
            <a:lvl5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6041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662827"/>
            <a:ext cx="10515600" cy="501014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1164787"/>
            <a:ext cx="10515600" cy="33504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i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Cool subtitle here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845127" y="1975803"/>
            <a:ext cx="5154390" cy="3971889"/>
          </a:xfrm>
        </p:spPr>
        <p:txBody>
          <a:bodyPr vert="horz" lIns="0" tIns="0" rIns="0" bIns="0" rtlCol="0">
            <a:normAutofit/>
          </a:bodyPr>
          <a:lstStyle>
            <a:lvl1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2pPr>
            <a:lvl3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3pPr>
            <a:lvl4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4pPr>
            <a:lvl5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A7A647BE-DA71-2541-9455-E4F5948AD0A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99958" y="1975803"/>
            <a:ext cx="5154390" cy="3971889"/>
          </a:xfrm>
        </p:spPr>
        <p:txBody>
          <a:bodyPr vert="horz" lIns="0" tIns="0" rIns="0" bIns="0" rtlCol="0">
            <a:normAutofit/>
          </a:bodyPr>
          <a:lstStyle>
            <a:lvl1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2pPr>
            <a:lvl3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3pPr>
            <a:lvl4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4pPr>
            <a:lvl5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E0FE51C-4451-4E46-9101-2E42B1C6A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2857" y="1610043"/>
            <a:ext cx="5156659" cy="3657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4B9DE80-160A-E145-A071-248678BD6C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2485" y="1610043"/>
            <a:ext cx="5161315" cy="3657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8620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1285399"/>
            <a:ext cx="5151725" cy="4909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7BF2E6A-D97F-2B4A-A5B1-F441E37A7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2827"/>
            <a:ext cx="10515600" cy="501014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2B1D710-A01F-3544-BE61-3755595A4CB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99958" y="1618279"/>
            <a:ext cx="5154390" cy="4576894"/>
          </a:xfrm>
        </p:spPr>
        <p:txBody>
          <a:bodyPr vert="horz" lIns="0" tIns="0" rIns="0" bIns="0" rtlCol="0">
            <a:normAutofit/>
          </a:bodyPr>
          <a:lstStyle>
            <a:lvl1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2pPr>
            <a:lvl3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3pPr>
            <a:lvl4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4pPr>
            <a:lvl5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383DDD0-7065-BB4A-8C74-9190306B65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2485" y="1252519"/>
            <a:ext cx="5161315" cy="3657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24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7BF2E6A-D97F-2B4A-A5B1-F441E37A7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2827"/>
            <a:ext cx="5161315" cy="1080454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2B1D710-A01F-3544-BE61-3755595A4CB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54792" y="2109040"/>
            <a:ext cx="5154390" cy="3791799"/>
          </a:xfrm>
        </p:spPr>
        <p:txBody>
          <a:bodyPr vert="horz" lIns="0" tIns="0" rIns="0" bIns="0" rtlCol="0">
            <a:normAutofit/>
          </a:bodyPr>
          <a:lstStyle>
            <a:lvl1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2pPr>
            <a:lvl3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3pPr>
            <a:lvl4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4pPr>
            <a:lvl5pPr>
              <a:spcBef>
                <a:spcPts val="300"/>
              </a:spcBef>
              <a:spcAft>
                <a:spcPts val="300"/>
              </a:spcAft>
              <a:defRPr lang="en-US" dirty="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383DDD0-7065-BB4A-8C74-9190306B65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47319" y="1743281"/>
            <a:ext cx="5161315" cy="2518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B8A98E-6DF5-5C40-B671-D47B251D769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76963" y="663575"/>
            <a:ext cx="5184457" cy="523726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51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700207" y="1447799"/>
            <a:ext cx="9053932" cy="313575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3474490" y="4848944"/>
            <a:ext cx="7279649" cy="3421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>
              <a:buNone/>
              <a:defRPr lang="en-US" sz="1400" b="0" i="0" kern="1200" cap="all" baseline="0" dirty="0">
                <a:solidFill>
                  <a:srgbClr val="898989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b="0" i="0">
                <a:solidFill>
                  <a:srgbClr val="0081B3"/>
                </a:solidFill>
                <a:latin typeface="Segoe UI" panose="020B0502040204020203" pitchFamily="34" charset="0"/>
              </a:rPr>
              <a:t>“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0538076" y="348673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b="0" i="0">
                <a:solidFill>
                  <a:srgbClr val="0081B3"/>
                </a:solidFill>
                <a:latin typeface="Segoe UI" panose="020B0502040204020203" pitchFamily="34" charset="0"/>
              </a:rPr>
              <a:t>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46E021-5291-42F2-882A-276C0D3F6B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5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52411"/>
            <a:ext cx="10515600" cy="59033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45820" y="1242747"/>
            <a:ext cx="10515600" cy="48151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61420" y="6342614"/>
            <a:ext cx="830580" cy="36512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028C99E6-F855-4CEA-9923-3A562C2402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1539F1-DDF9-8247-AAD3-D6AEA62F6AF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E4432040-D4E8-1D4C-BFDD-519D3FF8F94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8" y="5909070"/>
            <a:ext cx="2773900" cy="72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23" r:id="rId2"/>
    <p:sldLayoutId id="2147483679" r:id="rId3"/>
    <p:sldLayoutId id="2147483678" r:id="rId4"/>
    <p:sldLayoutId id="2147483720" r:id="rId5"/>
    <p:sldLayoutId id="2147483721" r:id="rId6"/>
    <p:sldLayoutId id="2147483684" r:id="rId7"/>
    <p:sldLayoutId id="2147483722" r:id="rId8"/>
    <p:sldLayoutId id="2147483698" r:id="rId9"/>
    <p:sldLayoutId id="2147483719" r:id="rId10"/>
    <p:sldLayoutId id="2147483711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0087CD"/>
          </a:solidFill>
          <a:latin typeface="Segoe UI" panose="020B0502040204020203" pitchFamily="34" charset="0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003D6B"/>
        </a:buClr>
        <a:buSzTx/>
        <a:buFont typeface="Arial" panose="020B0604020202020204" pitchFamily="34" charset="0"/>
        <a:buChar char="•"/>
        <a:tabLst/>
        <a:defRPr sz="2000" b="0" i="0" kern="1200">
          <a:solidFill>
            <a:srgbClr val="404040"/>
          </a:solidFill>
          <a:latin typeface="Segoe UI" panose="020B0502040204020203" pitchFamily="34" charset="0"/>
          <a:ea typeface="+mn-ea"/>
          <a:cs typeface="+mn-cs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003D6B"/>
        </a:buClr>
        <a:buSzTx/>
        <a:buFont typeface="Arial" panose="020B0604020202020204" pitchFamily="34" charset="0"/>
        <a:buChar char="•"/>
        <a:tabLst/>
        <a:defRPr sz="2000" b="0" i="0" kern="1200">
          <a:solidFill>
            <a:srgbClr val="404040"/>
          </a:solidFill>
          <a:latin typeface="Segoe UI" panose="020B0502040204020203" pitchFamily="34" charset="0"/>
          <a:ea typeface="+mn-ea"/>
          <a:cs typeface="+mn-cs"/>
        </a:defRPr>
      </a:lvl2pPr>
      <a:lvl3pPr marL="685800" marR="0" indent="-22860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003D6B"/>
        </a:buClr>
        <a:buSzTx/>
        <a:buFont typeface="Arial" panose="020B0604020202020204" pitchFamily="34" charset="0"/>
        <a:buChar char="•"/>
        <a:tabLst/>
        <a:defRPr sz="2000" b="0" i="0" kern="1200">
          <a:solidFill>
            <a:srgbClr val="404040"/>
          </a:solidFill>
          <a:latin typeface="Segoe UI" panose="020B0502040204020203" pitchFamily="34" charset="0"/>
          <a:ea typeface="+mn-ea"/>
          <a:cs typeface="+mn-cs"/>
        </a:defRPr>
      </a:lvl3pPr>
      <a:lvl4pPr marL="914400" marR="0" indent="-22860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003D6B"/>
        </a:buClr>
        <a:buSzTx/>
        <a:buFont typeface="Arial" panose="020B0604020202020204" pitchFamily="34" charset="0"/>
        <a:buChar char="•"/>
        <a:tabLst/>
        <a:defRPr sz="2000" b="0" i="0" kern="1200">
          <a:solidFill>
            <a:srgbClr val="404040"/>
          </a:solidFill>
          <a:latin typeface="Segoe UI" panose="020B0502040204020203" pitchFamily="34" charset="0"/>
          <a:ea typeface="+mn-ea"/>
          <a:cs typeface="+mn-cs"/>
        </a:defRPr>
      </a:lvl4pPr>
      <a:lvl5pPr marL="1143000" marR="0" indent="-22860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003D6B"/>
        </a:buClr>
        <a:buSzTx/>
        <a:buFont typeface="Arial" panose="020B0604020202020204" pitchFamily="34" charset="0"/>
        <a:buChar char="•"/>
        <a:tabLst/>
        <a:defRPr sz="2000" b="0" i="0" kern="1200">
          <a:solidFill>
            <a:srgbClr val="404040"/>
          </a:solidFill>
          <a:latin typeface="Segoe U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008" userDrawn="1">
          <p15:clr>
            <a:srgbClr val="F26B43"/>
          </p15:clr>
        </p15:guide>
        <p15:guide id="4" orient="horz" pos="3816" userDrawn="1">
          <p15:clr>
            <a:srgbClr val="F26B43"/>
          </p15:clr>
        </p15:guide>
        <p15:guide id="5" orient="horz" pos="792" userDrawn="1">
          <p15:clr>
            <a:srgbClr val="F26B43"/>
          </p15:clr>
        </p15:guide>
        <p15:guide id="6" pos="528" userDrawn="1">
          <p15:clr>
            <a:srgbClr val="F26B43"/>
          </p15:clr>
        </p15:guide>
        <p15:guide id="7" pos="7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vagov.sharepoint.com/sites/PACT-PTSimLEARN/_layouts/15/stream.aspx?id=%2Fsites%2FPACT%2DPTSimLEARN%2FShared%20Documents%2FPACT%2DPT%20Development%2FRecordings%2F2023%20August%20PACT%20PT%20Workshop%20Video%203%2Emp4&amp;referrer=SharePoint&amp;referrerScenario=OpenFile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s.microsoft.com/l/team/19%3a160e4caa635a4c76a63121b627b242d6%40thread.skype/conversations?groupId=762a96f6-4f54-4280-80fe-9898cbd2d383&amp;tenantId=e95f1b23-abaf-45ee-821d-b7ab251ab3b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hyperlink" Target="http://www.valueofpt.com*/" TargetMode="External"/><Relationship Id="rId4" Type="http://schemas.openxmlformats.org/officeDocument/2006/relationships/hyperlink" Target="https://learningcenter.apta.org/VACatalo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vhacihpactptdiffusionteam@va.gov" TargetMode="External"/><Relationship Id="rId7" Type="http://schemas.openxmlformats.org/officeDocument/2006/relationships/hyperlink" Target="https://gcc02.safelinks.protection.outlook.com/?url=https%3A%2F%2Fdvagov.sharepoint.com%2Fsites%2Fvhaphysical-therapy-marketplace&amp;data=05%7C01%7C%7C5c83ff87f4004c3a3d8208dbc1e7579d%7Ce95f1b23abaf45ee821db7ab251ab3bf%7C0%7C0%7C638316971649412260%7CUnknown%7CTWFpbGZsb3d8eyJWIjoiMC4wLjAwMDAiLCJQIjoiV2luMzIiLCJBTiI6Ik1haWwiLCJXVCI6Mn0%3D%7C3000%7C%7C%7C&amp;sdata=fon877Trb5t9DLwXC4PEf0hd9zurmOGu698BoCPlFug%3D&amp;reserved=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cc02.safelinks.protection.outlook.com/ap/b-59584e83/?url=https%3A%2F%2Fdvagov.sharepoint.com%2F%3Ab%3A%2Fs%2FPrimaryCarePhysicalTherapists%2FEY8ZVDDbMTNKp1WtWKEDXGYBVNExQPI5KO6UBe6p1Ey0bg%3Fe%3D6UnSjN&amp;data=05%7C01%7C%7Ccb3f75310caf487b8cd408db4be7f9f5%7Ce95f1b23abaf45ee821db7ab251ab3bf%7C0%7C0%7C638187231921137194%7CUnknown%7CTWFpbGZsb3d8eyJWIjoiMC4wLjAwMDAiLCJQIjoiV2luMzIiLCJBTiI6Ik1haWwiLCJXVCI6Mn0%3D%7C3000%7C%7C%7C&amp;sdata=uOJYRXpoJ2a8B8aoC8ibDwZAaLgymMIUjl5YdxVfefA%3D&amp;reserved=0" TargetMode="External"/><Relationship Id="rId5" Type="http://schemas.openxmlformats.org/officeDocument/2006/relationships/image" Target="../media/image31.png"/><Relationship Id="rId4" Type="http://schemas.openxmlformats.org/officeDocument/2006/relationships/hyperlink" Target="https://marketplace.va.gov/innovations/pt-embedded-within-pac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4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3.xml"/><Relationship Id="rId11" Type="http://schemas.openxmlformats.org/officeDocument/2006/relationships/hyperlink" Target="https://pubmed.ncbi.nlm.nih.gov/29073842/" TargetMode="External"/><Relationship Id="rId5" Type="http://schemas.openxmlformats.org/officeDocument/2006/relationships/tags" Target="../tags/tag6.xml"/><Relationship Id="rId10" Type="http://schemas.openxmlformats.org/officeDocument/2006/relationships/chart" Target="../charts/chart1.xml"/><Relationship Id="rId4" Type="http://schemas.openxmlformats.org/officeDocument/2006/relationships/tags" Target="../tags/tag5.xml"/><Relationship Id="rId9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F0BC3-4C6B-4C56-823C-C05188AD1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Primary Care Physical Therapy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D4152-B0EB-4F48-B0A1-374AB3F4AB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803" y="4081189"/>
            <a:ext cx="6055987" cy="1034149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Segoe UI"/>
                <a:cs typeface="Segoe UI"/>
              </a:rPr>
              <a:t>PCS Presentation</a:t>
            </a:r>
          </a:p>
          <a:p>
            <a:endParaRPr lang="en-US" dirty="0">
              <a:latin typeface="Segoe UI"/>
              <a:cs typeface="Segoe UI"/>
            </a:endParaRPr>
          </a:p>
          <a:p>
            <a:r>
              <a:rPr lang="en-US" dirty="0">
                <a:latin typeface="Segoe UI"/>
                <a:cs typeface="Segoe UI"/>
              </a:rPr>
              <a:t>Mark Havran DPT, ATC, CSCS PT Executive, RPS</a:t>
            </a:r>
          </a:p>
          <a:p>
            <a:r>
              <a:rPr lang="en-US" dirty="0">
                <a:latin typeface="Segoe UI"/>
                <a:cs typeface="Segoe UI"/>
              </a:rPr>
              <a:t>Amber Goetschius Diffusion Specialist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0B4C7-A3A9-4DDF-826E-F5E8AB0DCE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October 16, 2023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14B10BE-1023-4A82-981A-058B0DC224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04" y="156754"/>
            <a:ext cx="1660682" cy="130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97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FE900-7BFE-40CE-9A9E-58AF4E875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Organizational Sponsorship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E6C2E-46F5-40DB-AFBB-A3DA38B3C9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Segoe UI"/>
                <a:cs typeface="Segoe UI"/>
              </a:rPr>
              <a:t>Interdisciplinary Training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36E725-B68F-4DBE-9D1C-DC67DECE032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Placeholder 5" descr="A group of people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7C2074BB-7E06-772C-CA7D-AC693F401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39" r="10539"/>
          <a:stretch>
            <a:fillRect/>
          </a:stretch>
        </p:blipFill>
        <p:spPr>
          <a:xfrm>
            <a:off x="0" y="1631950"/>
            <a:ext cx="4471416" cy="3758643"/>
          </a:xfrm>
          <a:custGeom>
            <a:avLst/>
            <a:gdLst>
              <a:gd name="connsiteX0" fmla="*/ 0 w 4940340"/>
              <a:gd name="connsiteY0" fmla="*/ 3346835 h 3346835"/>
              <a:gd name="connsiteX1" fmla="*/ 836709 w 4940340"/>
              <a:gd name="connsiteY1" fmla="*/ 0 h 3346835"/>
              <a:gd name="connsiteX2" fmla="*/ 4940340 w 4940340"/>
              <a:gd name="connsiteY2" fmla="*/ 0 h 3346835"/>
              <a:gd name="connsiteX3" fmla="*/ 4103631 w 4940340"/>
              <a:gd name="connsiteY3" fmla="*/ 3346835 h 3346835"/>
              <a:gd name="connsiteX4" fmla="*/ 0 w 4940340"/>
              <a:gd name="connsiteY4" fmla="*/ 3346835 h 3346835"/>
              <a:gd name="connsiteX0" fmla="*/ 0 w 4940340"/>
              <a:gd name="connsiteY0" fmla="*/ 3346835 h 3346835"/>
              <a:gd name="connsiteX1" fmla="*/ 906283 w 4940340"/>
              <a:gd name="connsiteY1" fmla="*/ 0 h 3346835"/>
              <a:gd name="connsiteX2" fmla="*/ 4940340 w 4940340"/>
              <a:gd name="connsiteY2" fmla="*/ 0 h 3346835"/>
              <a:gd name="connsiteX3" fmla="*/ 4103631 w 4940340"/>
              <a:gd name="connsiteY3" fmla="*/ 3346835 h 3346835"/>
              <a:gd name="connsiteX4" fmla="*/ 0 w 4940340"/>
              <a:gd name="connsiteY4" fmla="*/ 3346835 h 3346835"/>
              <a:gd name="connsiteX0" fmla="*/ 18056 w 4034057"/>
              <a:gd name="connsiteY0" fmla="*/ 3376652 h 3376652"/>
              <a:gd name="connsiteX1" fmla="*/ 0 w 4034057"/>
              <a:gd name="connsiteY1" fmla="*/ 0 h 3376652"/>
              <a:gd name="connsiteX2" fmla="*/ 4034057 w 4034057"/>
              <a:gd name="connsiteY2" fmla="*/ 0 h 3376652"/>
              <a:gd name="connsiteX3" fmla="*/ 3197348 w 4034057"/>
              <a:gd name="connsiteY3" fmla="*/ 3346835 h 3376652"/>
              <a:gd name="connsiteX4" fmla="*/ 18056 w 4034057"/>
              <a:gd name="connsiteY4" fmla="*/ 3376652 h 3376652"/>
              <a:gd name="connsiteX0" fmla="*/ 985 w 4016986"/>
              <a:gd name="connsiteY0" fmla="*/ 3376652 h 3376652"/>
              <a:gd name="connsiteX1" fmla="*/ 12746 w 4016986"/>
              <a:gd name="connsiteY1" fmla="*/ 0 h 3376652"/>
              <a:gd name="connsiteX2" fmla="*/ 4016986 w 4016986"/>
              <a:gd name="connsiteY2" fmla="*/ 0 h 3376652"/>
              <a:gd name="connsiteX3" fmla="*/ 3180277 w 4016986"/>
              <a:gd name="connsiteY3" fmla="*/ 3346835 h 3376652"/>
              <a:gd name="connsiteX4" fmla="*/ 985 w 4016986"/>
              <a:gd name="connsiteY4" fmla="*/ 3376652 h 3376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6986" h="3376652">
                <a:moveTo>
                  <a:pt x="985" y="3376652"/>
                </a:moveTo>
                <a:cubicBezTo>
                  <a:pt x="-5034" y="2251101"/>
                  <a:pt x="18765" y="1125551"/>
                  <a:pt x="12746" y="0"/>
                </a:cubicBezTo>
                <a:lnTo>
                  <a:pt x="4016986" y="0"/>
                </a:lnTo>
                <a:lnTo>
                  <a:pt x="3180277" y="3346835"/>
                </a:lnTo>
                <a:lnTo>
                  <a:pt x="985" y="3376652"/>
                </a:lnTo>
                <a:close/>
              </a:path>
            </a:pathLst>
          </a:cu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1AB3264-9645-1562-7362-5E9B810678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27172" y="1636268"/>
            <a:ext cx="7034730" cy="44259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/>
              <a:t>The </a:t>
            </a:r>
            <a:r>
              <a:rPr lang="en-US" sz="2800" i="1"/>
              <a:t>Clinical Decision Making within PACT PT Workshop </a:t>
            </a:r>
            <a:r>
              <a:rPr lang="en-US" sz="2800"/>
              <a:t>kicked off on August 22 &amp; 23 at SimLEARN in Orlando, FL.</a:t>
            </a:r>
            <a:br>
              <a:rPr lang="en-US" sz="2800"/>
            </a:br>
            <a:br>
              <a:rPr lang="en-US" sz="2800"/>
            </a:br>
            <a:br>
              <a:rPr lang="en-US" sz="2800"/>
            </a:br>
            <a:br>
              <a:rPr lang="en-US" sz="2800"/>
            </a:br>
            <a:r>
              <a:rPr lang="en-US" sz="2800"/>
              <a:t>The workshop had representation from 17 VISNs, and 67 participants.</a:t>
            </a:r>
            <a:br>
              <a:rPr lang="en-US" sz="2800"/>
            </a:b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388159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8E58-0ED2-84B6-CBD8-06F36B8D8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Organizational Sponsorship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81B97-B008-18B4-5AF0-7FA1A23C5D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Interdisciplinary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50FD6C-974A-ACC6-6B3B-32ED451244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t>11</a:t>
            </a:fld>
            <a:endParaRPr lang="en-US"/>
          </a:p>
        </p:txBody>
      </p:sp>
      <p:pic>
        <p:nvPicPr>
          <p:cNvPr id="7" name="Content Placeholder 6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8CE04341-8B1B-7110-87DB-CD165764661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 rot="5400000">
            <a:off x="1208088" y="2184400"/>
            <a:ext cx="4425950" cy="3319462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5436D7B-7E45-08EF-8F1E-C609F050FD02}"/>
              </a:ext>
            </a:extLst>
          </p:cNvPr>
          <p:cNvSpPr txBox="1">
            <a:spLocks/>
          </p:cNvSpPr>
          <p:nvPr/>
        </p:nvSpPr>
        <p:spPr>
          <a:xfrm>
            <a:off x="6096000" y="1700180"/>
            <a:ext cx="5187317" cy="43569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sz="2000" b="0" i="0" kern="120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sz="2000" b="0" i="0" kern="120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sz="2000" b="0" i="0" kern="120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sz="2000" b="0" i="0" kern="120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sz="2000" b="0" i="0" kern="120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To adequately impact all levels of implementation represented by participants, sessions included</a:t>
            </a:r>
            <a:r>
              <a:rPr lang="en-US"/>
              <a:t>:</a:t>
            </a:r>
          </a:p>
          <a:p>
            <a:endParaRPr lang="en-US"/>
          </a:p>
          <a:p>
            <a:pPr marL="10287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/>
              <a:t>Simulation training</a:t>
            </a:r>
          </a:p>
          <a:p>
            <a:pPr marL="10287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/>
              <a:t>Open forum discussion</a:t>
            </a:r>
          </a:p>
          <a:p>
            <a:pPr marL="10287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/>
              <a:t>Clinical Decision Making</a:t>
            </a:r>
          </a:p>
          <a:p>
            <a:pPr marL="10287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/>
              <a:t>Implementation planning</a:t>
            </a:r>
          </a:p>
          <a:p>
            <a:pPr marL="10287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/>
              <a:t>Communication plans</a:t>
            </a:r>
          </a:p>
          <a:p>
            <a:pPr marL="10287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/>
              <a:t>PACT PT impact panel</a:t>
            </a:r>
          </a:p>
          <a:p>
            <a:pPr marL="10287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err="1"/>
              <a:t>SimLEARN</a:t>
            </a:r>
            <a:r>
              <a:rPr lang="en-US"/>
              <a:t> SLICE network</a:t>
            </a:r>
          </a:p>
          <a:p>
            <a:pPr marL="10287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/>
              <a:t>Next steps</a:t>
            </a:r>
          </a:p>
          <a:p>
            <a:pPr marL="10287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261247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EF09F-27B7-73E0-2C79-BBA764C26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Organizational Sponsorship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EE106-8BF6-0102-9F74-C5B94FF849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Multidisciplinary Panel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AA952-0DCD-8264-E379-7E34034FA6A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324859-D7FF-C257-FC36-FAA3F0DA2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80"/>
          <a:stretch/>
        </p:blipFill>
        <p:spPr>
          <a:xfrm rot="5400000">
            <a:off x="1083011" y="1648730"/>
            <a:ext cx="3901166" cy="43918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92F1C2-E2B2-698F-3433-307197BE5873}"/>
              </a:ext>
            </a:extLst>
          </p:cNvPr>
          <p:cNvSpPr txBox="1"/>
          <p:nvPr/>
        </p:nvSpPr>
        <p:spPr>
          <a:xfrm>
            <a:off x="5832209" y="1483637"/>
            <a:ext cx="53530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Perhaps one of the most impactful moments of the workshop, a panel including providers, RNs, physical therapists, and a Veteran served by a PACT PT team relayed the impact and success of a model driven by the highest quality of care.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power of this discussion was felt throughout the workshop and has driven next steps for multiple facilities taking home the workshop’s information.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2023 August PACT PT Workshop Video 3.mp4 (sharepoint.com)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739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D4FCF-6C02-7540-E288-197D350FC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Data Collection and Evaluation Methods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02C533-08EA-4254-80C4-A175537AB2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Segoe UI"/>
                <a:cs typeface="Segoe UI"/>
              </a:rPr>
              <a:t>Dashboard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11D01-F947-61D7-C25B-B547137D84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45339BF-F0B5-E29A-385F-5CFF976B06C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2150217" y="1499835"/>
            <a:ext cx="8140207" cy="45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38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2C76A-7CCA-F771-30EB-28930B5D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Dashboard Sample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9B3A4-CAAD-15F7-3229-8341C09570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t>14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14C4B8-E68B-BA7A-19A6-5071D2682F4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043361" y="1163841"/>
            <a:ext cx="8976571" cy="489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71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2C76A-7CCA-F771-30EB-28930B5D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Dashboard Sample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9B3A4-CAAD-15F7-3229-8341C09570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t>15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B45243C-E9B6-5693-B212-A66374F149C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795154" y="1283981"/>
            <a:ext cx="8310379" cy="473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95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F0D10-327E-4800-B8BF-19B2BDBB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  <a:latin typeface="Segoe UI"/>
                <a:cs typeface="Segoe UI"/>
              </a:rPr>
              <a:t>VACE Mixed-Methods Evaluation</a:t>
            </a: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D7786-8D2A-48B6-9178-E57ACF9B7C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Segoe UI"/>
                <a:cs typeface="Segoe UI"/>
              </a:rPr>
              <a:t>Next Steps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6D0FC-178D-4243-B90D-AD16C842FB1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0" tIns="0" rIns="0" bIns="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en-US" b="1"/>
              <a:t>Goals</a:t>
            </a:r>
          </a:p>
          <a:p>
            <a:r>
              <a:rPr lang="en-US"/>
              <a:t>Describe program implementation across sites,  </a:t>
            </a:r>
          </a:p>
          <a:p>
            <a:r>
              <a:rPr lang="en-US"/>
              <a:t>Provide feedback to implementing teams to facilitate implementation,  </a:t>
            </a:r>
          </a:p>
          <a:p>
            <a:r>
              <a:rPr lang="en-US"/>
              <a:t>Describe the reach of PT in PACT at implementing sites (site and national level),  </a:t>
            </a:r>
          </a:p>
          <a:p>
            <a:r>
              <a:rPr lang="en-US"/>
              <a:t>Describe PT in PACT effectiveness and impact, and  </a:t>
            </a:r>
          </a:p>
          <a:p>
            <a:r>
              <a:rPr lang="en-US"/>
              <a:t>Describe PT in PACT program sustainability.</a:t>
            </a:r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r>
              <a:rPr lang="en-US" b="1"/>
              <a:t>Scope</a:t>
            </a:r>
          </a:p>
          <a:p>
            <a:pPr marL="0" indent="0">
              <a:buNone/>
            </a:pPr>
            <a:r>
              <a:rPr lang="en-US"/>
              <a:t>Evaluation will sample PT in PACT sites:  </a:t>
            </a:r>
          </a:p>
          <a:p>
            <a:r>
              <a:rPr lang="en-US"/>
              <a:t>FY 17 V23 strategic initiative (quantitative/qualitative) </a:t>
            </a:r>
          </a:p>
          <a:p>
            <a:r>
              <a:rPr lang="en-US"/>
              <a:t>FY21 Initial Diffusion sites (quantitative/qualitative) </a:t>
            </a:r>
          </a:p>
          <a:p>
            <a:r>
              <a:rPr lang="en-US"/>
              <a:t>FY22/23 Cohort 1 (quantitative/qualitative) </a:t>
            </a:r>
          </a:p>
          <a:p>
            <a:r>
              <a:rPr lang="en-US"/>
              <a:t>Cohort 2 (qualitative – narrow scope: adoption and Veteran experience) </a:t>
            </a:r>
          </a:p>
          <a:p>
            <a:endParaRPr lang="en-US"/>
          </a:p>
          <a:p>
            <a:pPr marL="0" indent="0">
              <a:buNone/>
            </a:pPr>
            <a:r>
              <a:rPr lang="en-US" b="1"/>
              <a:t>Timeline</a:t>
            </a:r>
          </a:p>
          <a:p>
            <a:r>
              <a:rPr lang="en-US"/>
              <a:t>Evaluation activities are in progress (FY23-FY24) </a:t>
            </a:r>
          </a:p>
          <a:p>
            <a:r>
              <a:rPr lang="en-US"/>
              <a:t>Report preliminary findings (early FY24) </a:t>
            </a:r>
          </a:p>
          <a:p>
            <a:r>
              <a:rPr lang="en-US"/>
              <a:t>Collaborative feedback/inquiry from partners will iteratively inform FY24 data collection and analyses </a:t>
            </a:r>
          </a:p>
          <a:p>
            <a:r>
              <a:rPr lang="en-US"/>
              <a:t>Disseminate FY24 final report and products (date TBD in collaboration with partners)</a:t>
            </a:r>
          </a:p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BA939-7510-4F5A-850D-A45CA7527E0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30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80008-3C6D-55F2-228B-EF662AA50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V-Signals Results FY23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C0EE2-D8FA-3E75-BA5F-85066E231B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Very high Veteran satisfaction, specifically in quality and equity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5EB3F-809A-EA9A-5FEA-3D1E29F858B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t>17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93CD216-6AB7-1093-AC97-7CAD087DAE6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358887" y="1631950"/>
            <a:ext cx="6916861" cy="4823486"/>
          </a:xfrm>
        </p:spPr>
      </p:pic>
    </p:spTree>
    <p:extLst>
      <p:ext uri="{BB962C8B-B14F-4D97-AF65-F5344CB8AC3E}">
        <p14:creationId xmlns:p14="http://schemas.microsoft.com/office/powerpoint/2010/main" val="2082004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91A5E-174C-939F-96C6-7110C57C6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E-Signals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2AE49-EE57-666D-AF3D-A56FA32867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100% of respondents would recommend the PACT PT Program to other VAMCs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F1EFDE-9393-5693-E521-9093C35B14D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t>18</a:t>
            </a:fld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3515F48-59E5-38DA-8F96-A45BE261733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224648" y="1631950"/>
            <a:ext cx="9755404" cy="4425950"/>
          </a:xfrm>
        </p:spPr>
      </p:pic>
    </p:spTree>
    <p:extLst>
      <p:ext uri="{BB962C8B-B14F-4D97-AF65-F5344CB8AC3E}">
        <p14:creationId xmlns:p14="http://schemas.microsoft.com/office/powerpoint/2010/main" val="402123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D4FCF-6C02-7540-E288-197D350FC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</a:rPr>
              <a:t>Resourcing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02C533-08EA-4254-80C4-A175537AB2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Updates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EB5E6-26DD-50D9-C0A8-547FB8E93B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18024" y="1946757"/>
            <a:ext cx="6852594" cy="4445941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latin typeface="Segoe UI"/>
                <a:cs typeface="Segoe UI"/>
              </a:rPr>
              <a:t>Join the </a:t>
            </a:r>
            <a:r>
              <a:rPr lang="en-US" dirty="0">
                <a:latin typeface="Segoe UI"/>
                <a:cs typeface="Segoe UI"/>
                <a:hlinkClick r:id="rId3"/>
              </a:rPr>
              <a:t>PACT PT Community of Practice</a:t>
            </a:r>
            <a:r>
              <a:rPr lang="en-US" dirty="0">
                <a:latin typeface="Segoe UI"/>
                <a:cs typeface="Segoe UI"/>
              </a:rPr>
              <a:t> </a:t>
            </a:r>
          </a:p>
          <a:p>
            <a:r>
              <a:rPr lang="en-US" dirty="0">
                <a:latin typeface="Segoe UI"/>
                <a:cs typeface="Segoe UI"/>
              </a:rPr>
              <a:t>Additional content posted to </a:t>
            </a:r>
            <a:r>
              <a:rPr lang="en-US" dirty="0">
                <a:latin typeface="Segoe UI"/>
                <a:cs typeface="Segoe UI"/>
                <a:hlinkClick r:id="rId4"/>
              </a:rPr>
              <a:t>VA-APTA MOU</a:t>
            </a:r>
          </a:p>
          <a:p>
            <a:r>
              <a:rPr lang="en-US" dirty="0">
                <a:latin typeface="Segoe UI"/>
                <a:cs typeface="Segoe UI"/>
              </a:rPr>
              <a:t>Presentation at August Primary Care PACT To the Future with plans for same in November</a:t>
            </a:r>
          </a:p>
          <a:p>
            <a:r>
              <a:rPr lang="en-US" dirty="0">
                <a:latin typeface="Segoe UI"/>
                <a:cs typeface="Segoe UI"/>
              </a:rPr>
              <a:t>Diffusion Team presenting on VISN calls – Next is VISN 1 October 16, 2023</a:t>
            </a:r>
          </a:p>
          <a:p>
            <a:r>
              <a:rPr lang="en-US" dirty="0">
                <a:latin typeface="Segoe UI"/>
                <a:cs typeface="Segoe UI"/>
              </a:rPr>
              <a:t>Presentation at PT National Conference Boston, MA in February 2024</a:t>
            </a:r>
          </a:p>
          <a:p>
            <a:r>
              <a:rPr lang="en-US" dirty="0">
                <a:latin typeface="Segoe UI"/>
                <a:cs typeface="Segoe UI"/>
              </a:rPr>
              <a:t>United States PT Value Report </a:t>
            </a:r>
            <a:r>
              <a:rPr lang="en-US" sz="2000" b="0" i="0" u="sng" dirty="0">
                <a:solidFill>
                  <a:srgbClr val="0B6CB2"/>
                </a:solidFill>
                <a:effectLst/>
                <a:latin typeface="Arial" panose="020B0604020202020204" pitchFamily="34" charset="0"/>
                <a:hlinkClick r:id="rId5"/>
              </a:rPr>
              <a:t>www.ValueofPT.com*</a:t>
            </a:r>
            <a:endParaRPr lang="en-US" dirty="0">
              <a:cs typeface="Segoe UI" panose="020B0502040204020203" pitchFamily="34" charset="0"/>
            </a:endParaRPr>
          </a:p>
          <a:p>
            <a:r>
              <a:rPr lang="en-US" dirty="0">
                <a:latin typeface="Segoe UI"/>
                <a:cs typeface="Segoe UI"/>
              </a:rPr>
              <a:t>Planning for another </a:t>
            </a:r>
            <a:r>
              <a:rPr lang="en-US" dirty="0" err="1">
                <a:latin typeface="Segoe UI"/>
                <a:cs typeface="Segoe UI"/>
              </a:rPr>
              <a:t>SimLearn</a:t>
            </a:r>
            <a:r>
              <a:rPr lang="en-US" dirty="0">
                <a:latin typeface="Segoe UI"/>
                <a:cs typeface="Segoe UI"/>
              </a:rPr>
              <a:t> F2F Workshop in April 2024 with an emphasis on cohort 3 sites </a:t>
            </a:r>
            <a:endParaRPr lang="en-US" dirty="0">
              <a:cs typeface="Segoe UI" panose="020B0502040204020203" pitchFamily="34" charset="0"/>
            </a:endParaRPr>
          </a:p>
          <a:p>
            <a:endParaRPr lang="en-US" dirty="0"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cs typeface="Segoe UI" panose="020B0502040204020203" pitchFamily="34" charset="0"/>
            </a:endParaRPr>
          </a:p>
          <a:p>
            <a:endParaRPr lang="en-US" dirty="0">
              <a:cs typeface="Segoe UI" panose="020B0502040204020203" pitchFamily="34" charset="0"/>
            </a:endParaRPr>
          </a:p>
          <a:p>
            <a:endParaRPr lang="en-US" dirty="0">
              <a:cs typeface="Segoe UI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11D01-F947-61D7-C25B-B547137D84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 descr="A group of people standing next to a sign&#10;&#10;Description automatically generated with medium confidence">
            <a:extLst>
              <a:ext uri="{FF2B5EF4-FFF2-40B4-BE49-F238E27FC236}">
                <a16:creationId xmlns:a16="http://schemas.microsoft.com/office/drawing/2014/main" id="{1A815D02-26F5-A845-896C-7634DDEA7A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63" y="1949583"/>
            <a:ext cx="3945111" cy="295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87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1EF61-2001-432B-9026-DB4626226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PACT PT’s Strategic Focus Areas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3F533F-B9A7-43E0-ABA1-7F659FED18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Updates and Next Steps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1C81ACA-9580-47FA-8128-170B47FD7F08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10237604"/>
              </p:ext>
            </p:extLst>
          </p:nvPr>
        </p:nvGraphicFramePr>
        <p:xfrm>
          <a:off x="808395" y="1453794"/>
          <a:ext cx="10515600" cy="4452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4553CA-697C-40B1-97C8-57B74B9AFAE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48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8B987F-83F2-E135-C6B5-D6D8845BAC3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69381" y="654845"/>
            <a:ext cx="6492039" cy="5687770"/>
          </a:xfrm>
        </p:spPr>
        <p:txBody>
          <a:bodyPr>
            <a:noAutofit/>
          </a:bodyPr>
          <a:lstStyle/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Implement PACT PT across all VHA sites 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– focusing first on sites with high rates of community care referrals for PT- Part of VHA Long Term Goals with collaboration of PC and RPS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Implement a robust data collection plan 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to centrally gather outcome and benefit data 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Collaborate with DoD/DHA and the private sector 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to market this work to transform healthcare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000" b="0" dirty="0">
                <a:solidFill>
                  <a:schemeClr val="tx1"/>
                </a:solidFill>
                <a:latin typeface="+mn-lt"/>
              </a:rPr>
              <a:t>Continue to be thoughtful about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empowering PTs 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within PACT teams, and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ensuring high quality “fit”</a:t>
            </a:r>
            <a:endParaRPr lang="en-US" sz="20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6092E-EB9E-2963-A4A8-E94EA062EC9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Recommendations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B027A-3829-C5A3-4291-8A1941967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58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19D5B-B62C-452B-B877-C3E3C063D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" y="2071428"/>
            <a:ext cx="10515600" cy="691383"/>
          </a:xfrm>
        </p:spPr>
        <p:txBody>
          <a:bodyPr/>
          <a:lstStyle/>
          <a:p>
            <a:r>
              <a:rPr lang="en-US" dirty="0">
                <a:latin typeface="Segoe UI"/>
                <a:cs typeface="Segoe UI"/>
              </a:rPr>
              <a:t>Questions?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55F81-6B37-4830-8FF8-000562115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43000"/>
            <a:ext cx="10515600" cy="493382"/>
          </a:xfrm>
        </p:spPr>
        <p:txBody>
          <a:bodyPr/>
          <a:lstStyle/>
          <a:p>
            <a:r>
              <a:rPr lang="en-US" dirty="0"/>
              <a:t>For questions or feedback, please email </a:t>
            </a:r>
            <a:r>
              <a:rPr lang="en-US" dirty="0">
                <a:hlinkClick r:id="rId3"/>
              </a:rPr>
              <a:t>vhacihpactptdiffusionteam@va.gov</a:t>
            </a:r>
            <a:r>
              <a:rPr lang="en-US" dirty="0"/>
              <a:t>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81CE3-985D-4104-A374-D0C7D7B86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99E6-F855-4CEA-9923-3A562C24028E}" type="slidenum">
              <a:rPr lang="en-US" dirty="0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19E01-0B96-5262-A31A-D2EE88C992A4}"/>
              </a:ext>
            </a:extLst>
          </p:cNvPr>
          <p:cNvSpPr txBox="1"/>
          <p:nvPr/>
        </p:nvSpPr>
        <p:spPr>
          <a:xfrm>
            <a:off x="879808" y="3816571"/>
            <a:ext cx="77797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Segoe UI"/>
                <a:cs typeface="Segoe UI"/>
              </a:rPr>
              <a:t>Office Hours 1</a:t>
            </a:r>
            <a:r>
              <a:rPr lang="en-US" sz="1800" baseline="30000" dirty="0">
                <a:latin typeface="Segoe UI"/>
                <a:cs typeface="Segoe UI"/>
              </a:rPr>
              <a:t>st</a:t>
            </a:r>
            <a:r>
              <a:rPr lang="en-US" sz="1800" dirty="0">
                <a:latin typeface="Segoe UI"/>
                <a:cs typeface="Segoe UI"/>
              </a:rPr>
              <a:t> and 3</a:t>
            </a:r>
            <a:r>
              <a:rPr lang="en-US" sz="1800" baseline="30000" dirty="0">
                <a:latin typeface="Segoe UI"/>
                <a:cs typeface="Segoe UI"/>
              </a:rPr>
              <a:t>rd</a:t>
            </a:r>
            <a:r>
              <a:rPr lang="en-US" sz="1800" dirty="0">
                <a:latin typeface="Segoe UI"/>
                <a:cs typeface="Segoe UI"/>
              </a:rPr>
              <a:t> Tuesday @11am EST</a:t>
            </a:r>
            <a:br>
              <a:rPr lang="en-US" sz="1800" dirty="0">
                <a:latin typeface="Segoe UI"/>
                <a:cs typeface="Segoe UI"/>
              </a:rPr>
            </a:br>
            <a:br>
              <a:rPr lang="en-US" sz="1800" dirty="0">
                <a:latin typeface="Segoe UI"/>
                <a:cs typeface="Segoe UI"/>
              </a:rPr>
            </a:br>
            <a:r>
              <a:rPr lang="en-US" sz="1800" dirty="0">
                <a:latin typeface="Segoe UI"/>
                <a:cs typeface="Segoe UI"/>
                <a:hlinkClick r:id="rId4"/>
              </a:rPr>
              <a:t>Diffusion Marketplace (va.gov)</a:t>
            </a:r>
            <a:endParaRPr lang="en-US" sz="1800" dirty="0">
              <a:latin typeface="Segoe UI"/>
              <a:cs typeface="Segoe UI"/>
            </a:endParaRPr>
          </a:p>
          <a:p>
            <a:endParaRPr lang="en-US" sz="1800" dirty="0">
              <a:latin typeface="Segoe UI"/>
              <a:cs typeface="Segoe UI"/>
            </a:endParaRPr>
          </a:p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6762081-95FB-F0D0-450E-6569735A6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615" y="418315"/>
            <a:ext cx="2304514" cy="180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7AA678-887F-03CF-A53C-16F95109D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774" y="92865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4851E1C-854E-A183-B428-553F0AFE6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754832"/>
            <a:ext cx="2978701" cy="369332"/>
          </a:xfrm>
          <a:prstGeom prst="rect">
            <a:avLst/>
          </a:prstGeom>
          <a:solidFill>
            <a:srgbClr val="F3F2F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6"/>
              </a:rPr>
              <a:t> </a:t>
            </a:r>
            <a:r>
              <a:rPr kumimoji="0" lang="en-US" altLang="en-US" b="0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hlinkClick r:id="rId6"/>
              </a:rPr>
              <a:t>PACT PT Business Case.pdf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087BA1-E248-9316-78E7-2CDA830D34D4}"/>
              </a:ext>
            </a:extLst>
          </p:cNvPr>
          <p:cNvSpPr txBox="1"/>
          <p:nvPr/>
        </p:nvSpPr>
        <p:spPr>
          <a:xfrm>
            <a:off x="879808" y="512416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PT Marketplace  </a:t>
            </a:r>
            <a:r>
              <a:rPr lang="en-US" sz="180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7"/>
              </a:rPr>
              <a:t>Physical Therapy Marketplace and share among your colleagues- Home (sharepoint.com)</a:t>
            </a:r>
            <a:endParaRPr lang="en-US" sz="1800" u="none" strike="noStrike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083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6DB4C-42C9-6DDD-CF48-10AF07CD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60" y="604365"/>
            <a:ext cx="10515600" cy="501014"/>
          </a:xfrm>
        </p:spPr>
        <p:txBody>
          <a:bodyPr/>
          <a:lstStyle/>
          <a:p>
            <a:r>
              <a:rPr lang="en-US"/>
              <a:t>Organizational Sponsorship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445A3B-17D9-490F-8642-1176938FB1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3160" y="1160349"/>
            <a:ext cx="10515600" cy="33504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Segoe UI"/>
                <a:cs typeface="Segoe UI"/>
              </a:rPr>
              <a:t>Cohort 1-</a:t>
            </a:r>
          </a:p>
          <a:p>
            <a:r>
              <a:rPr lang="en-US">
                <a:latin typeface="Segoe UI"/>
                <a:cs typeface="Segoe UI"/>
              </a:rPr>
              <a:t>Implemented site map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F3F4E-569C-22B8-62CB-45C5EC34F0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0F084FE8-74B0-CD7E-7B96-CCB4F760C3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941960"/>
              </p:ext>
            </p:extLst>
          </p:nvPr>
        </p:nvGraphicFramePr>
        <p:xfrm>
          <a:off x="633160" y="2253037"/>
          <a:ext cx="4165094" cy="290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547">
                  <a:extLst>
                    <a:ext uri="{9D8B030D-6E8A-4147-A177-3AD203B41FA5}">
                      <a16:colId xmlns:a16="http://schemas.microsoft.com/office/drawing/2014/main" val="1267446684"/>
                    </a:ext>
                  </a:extLst>
                </a:gridCol>
                <a:gridCol w="2082547">
                  <a:extLst>
                    <a:ext uri="{9D8B030D-6E8A-4147-A177-3AD203B41FA5}">
                      <a16:colId xmlns:a16="http://schemas.microsoft.com/office/drawing/2014/main" val="171951573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National Spread by VISN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285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1 – 2 (6)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2 – 2 (5)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4 – 2 (4)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5 – 0 (3)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6 – 2 (1)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7 – 1 (1)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8 – 5 (0)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9 – 1 (4)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10 – 9 (2)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12 – 5 (0)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15 – 1 (1)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16 – 1 (0)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17 – 2 (1)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19 – 11 (4) </a:t>
                      </a:r>
                      <a:endParaRPr lang="en-US" sz="1400">
                        <a:latin typeface="Segoe UI"/>
                        <a:ea typeface="Segoe UI Emoji"/>
                        <a:cs typeface="Segoe UI"/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20 – 3 (4)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21 – 1 (7)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22 – 2 (0)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23 – 23 (0)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34910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Total: 73 sites successful (26 VAMCs) and </a:t>
                      </a:r>
                    </a:p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41 sites in-progress</a:t>
                      </a:r>
                    </a:p>
                  </a:txBody>
                  <a:tcPr anchor="ctr">
                    <a:solidFill>
                      <a:srgbClr val="0087C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endParaRPr lang="en-US" sz="1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92895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A0301D6A-35AF-C676-7780-175DF4248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195" y="1495397"/>
            <a:ext cx="6994496" cy="447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766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DDB1A-565C-66B1-FE4F-E78A9039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8" y="662827"/>
            <a:ext cx="10515600" cy="501014"/>
          </a:xfrm>
        </p:spPr>
        <p:txBody>
          <a:bodyPr/>
          <a:lstStyle/>
          <a:p>
            <a:r>
              <a:rPr lang="en-US"/>
              <a:t>Organizational Sponsorship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E6708-C883-41B7-9B20-58668F02F1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0848" y="1163841"/>
            <a:ext cx="10515600" cy="335048"/>
          </a:xfrm>
        </p:spPr>
        <p:txBody>
          <a:bodyPr/>
          <a:lstStyle/>
          <a:p>
            <a:r>
              <a:rPr lang="en-US"/>
              <a:t>Cohort 2- </a:t>
            </a:r>
          </a:p>
          <a:p>
            <a:r>
              <a:rPr lang="en-US"/>
              <a:t>Beginning Implementation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56CE9-52E2-8335-F2E6-8C3E0AEDD17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6A46E11-1EEA-A18F-BB4A-DC61F179AAE5}"/>
              </a:ext>
            </a:extLst>
          </p:cNvPr>
          <p:cNvGraphicFramePr>
            <a:graphicFrameLocks noGrp="1"/>
          </p:cNvGraphicFramePr>
          <p:nvPr/>
        </p:nvGraphicFramePr>
        <p:xfrm>
          <a:off x="271210" y="2114549"/>
          <a:ext cx="3489260" cy="289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4630">
                  <a:extLst>
                    <a:ext uri="{9D8B030D-6E8A-4147-A177-3AD203B41FA5}">
                      <a16:colId xmlns:a16="http://schemas.microsoft.com/office/drawing/2014/main" val="1267446684"/>
                    </a:ext>
                  </a:extLst>
                </a:gridCol>
                <a:gridCol w="1744630">
                  <a:extLst>
                    <a:ext uri="{9D8B030D-6E8A-4147-A177-3AD203B41FA5}">
                      <a16:colId xmlns:a16="http://schemas.microsoft.com/office/drawing/2014/main" val="1719515736"/>
                    </a:ext>
                  </a:extLst>
                </a:gridCol>
              </a:tblGrid>
              <a:tr h="366862"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National Spread by VISN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285041"/>
                  </a:ext>
                </a:extLst>
              </a:tr>
              <a:tr h="1990101"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1 (4) 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2 (4)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4 (2)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5 (1)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6 (5)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7 (2)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8 (3)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9 (3)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10 (9)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12 (2)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15 (2)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16 (3)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17 (3)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19 (4)</a:t>
                      </a:r>
                      <a:endParaRPr lang="en-US" sz="1400">
                        <a:latin typeface="Segoe UI"/>
                        <a:ea typeface="Segoe UI Emoji"/>
                        <a:cs typeface="Segoe UI"/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20 (2)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21 (6)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22 (4)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/>
                          <a:cs typeface="Segoe UI"/>
                        </a:rPr>
                        <a:t>VISN 23 (1)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349107"/>
                  </a:ext>
                </a:extLst>
              </a:tr>
              <a:tr h="512602">
                <a:tc gridSpan="2"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Total: 60 sites </a:t>
                      </a:r>
                    </a:p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36 VAMCs and 24 CBOCs</a:t>
                      </a:r>
                    </a:p>
                  </a:txBody>
                  <a:tcPr anchor="ctr">
                    <a:solidFill>
                      <a:srgbClr val="0087C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endParaRPr lang="en-US" sz="1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928956"/>
                  </a:ext>
                </a:extLst>
              </a:tr>
            </a:tbl>
          </a:graphicData>
        </a:graphic>
      </p:graphicFrame>
      <p:pic>
        <p:nvPicPr>
          <p:cNvPr id="2050" name="Picture 4">
            <a:extLst>
              <a:ext uri="{FF2B5EF4-FFF2-40B4-BE49-F238E27FC236}">
                <a16:creationId xmlns:a16="http://schemas.microsoft.com/office/drawing/2014/main" id="{3848242E-3BA2-C0AE-9757-9375E0E9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176" y="1342267"/>
            <a:ext cx="7387614" cy="453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439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FF4AA-933D-6987-6E95-F9ACBE4D9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Health Care Centers with no Current Implementation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CDC95F4-33C7-F3A3-598A-50C27AC3D76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443362" y="1163841"/>
            <a:ext cx="7067360" cy="372621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30627-4392-53AE-C6B1-DED151CF59D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E8340E-A3BE-85F4-CB05-53B0D510BC85}"/>
              </a:ext>
            </a:extLst>
          </p:cNvPr>
          <p:cNvSpPr txBox="1"/>
          <p:nvPr/>
        </p:nvSpPr>
        <p:spPr>
          <a:xfrm>
            <a:off x="1378227" y="5090995"/>
            <a:ext cx="98198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*In </a:t>
            </a:r>
            <a:r>
              <a:rPr lang="en-US" dirty="0"/>
              <a:t>FY23 73 VA sites with successful Implementation, and 47 sites in progress across 86 VAMC Health Care Systems</a:t>
            </a:r>
          </a:p>
          <a:p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*End of FY23, a total of </a:t>
            </a:r>
            <a:r>
              <a:rPr lang="en-US" sz="18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60,952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Veterans have been seen through this initiative, representing an increase of </a:t>
            </a:r>
            <a:r>
              <a:rPr lang="en-US" sz="18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277%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compared with all of FY22 (16,170).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607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ADDA1-BA06-7D79-AD21-5DAA77223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Executive 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148376-D8F3-5E04-EC1A-13B122C083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t>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44F801-4BD8-F4D6-FAB0-1BEA04A5A0E2}"/>
              </a:ext>
            </a:extLst>
          </p:cNvPr>
          <p:cNvSpPr txBox="1">
            <a:spLocks noGrp="1"/>
          </p:cNvSpPr>
          <p:nvPr>
            <p:ph sz="quarter" idx="14"/>
          </p:nvPr>
        </p:nvSpPr>
        <p:spPr>
          <a:xfrm>
            <a:off x="857250" y="1287666"/>
            <a:ext cx="10796588" cy="4839394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tx1"/>
                </a:solidFill>
                <a:cs typeface="Segoe UI" panose="020B0502040204020203" pitchFamily="34" charset="0"/>
              </a:rPr>
              <a:t>When a Veteran comes in with a musculoskeletal issue, they often go through a gauntlet of testing and referrals before accessing PT. Lack of timely access to high quality PT results in </a:t>
            </a:r>
            <a:r>
              <a:rPr lang="en-US" sz="1600" b="1">
                <a:solidFill>
                  <a:schemeClr val="tx1"/>
                </a:solidFill>
                <a:cs typeface="Segoe UI" panose="020B0502040204020203" pitchFamily="34" charset="0"/>
              </a:rPr>
              <a:t>poor clinical outcomes,</a:t>
            </a:r>
            <a:r>
              <a:rPr lang="en-US" sz="1600">
                <a:solidFill>
                  <a:schemeClr val="tx1"/>
                </a:solidFill>
                <a:cs typeface="Segoe UI" panose="020B0502040204020203" pitchFamily="34" charset="0"/>
              </a:rPr>
              <a:t> </a:t>
            </a:r>
            <a:r>
              <a:rPr lang="en-US" sz="1600" b="1">
                <a:solidFill>
                  <a:schemeClr val="tx1"/>
                </a:solidFill>
                <a:cs typeface="Segoe UI" panose="020B0502040204020203" pitchFamily="34" charset="0"/>
              </a:rPr>
              <a:t>increased healthcare</a:t>
            </a:r>
            <a:r>
              <a:rPr lang="en-US" sz="1600">
                <a:solidFill>
                  <a:schemeClr val="tx1"/>
                </a:solidFill>
                <a:cs typeface="Segoe UI" panose="020B0502040204020203" pitchFamily="34" charset="0"/>
              </a:rPr>
              <a:t> </a:t>
            </a:r>
            <a:r>
              <a:rPr lang="en-US" sz="1600" b="1">
                <a:solidFill>
                  <a:schemeClr val="tx1"/>
                </a:solidFill>
                <a:cs typeface="Segoe UI" panose="020B0502040204020203" pitchFamily="34" charset="0"/>
              </a:rPr>
              <a:t>utilization,</a:t>
            </a:r>
            <a:r>
              <a:rPr lang="en-US" sz="1600">
                <a:solidFill>
                  <a:schemeClr val="tx1"/>
                </a:solidFill>
                <a:cs typeface="Segoe UI" panose="020B0502040204020203" pitchFamily="34" charset="0"/>
              </a:rPr>
              <a:t> and </a:t>
            </a:r>
            <a:r>
              <a:rPr lang="en-US" sz="1600" b="1">
                <a:solidFill>
                  <a:schemeClr val="tx1"/>
                </a:solidFill>
                <a:cs typeface="Segoe UI" panose="020B0502040204020203" pitchFamily="34" charset="0"/>
              </a:rPr>
              <a:t>higher costs.</a:t>
            </a:r>
            <a:endParaRPr lang="en-US" sz="1600">
              <a:solidFill>
                <a:schemeClr val="tx1"/>
              </a:solidFill>
              <a:cs typeface="Segoe UI" panose="020B0502040204020203" pitchFamily="34" charset="0"/>
            </a:endParaRP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tx1"/>
                </a:solidFill>
                <a:cs typeface="Segoe UI" panose="020B0502040204020203" pitchFamily="34" charset="0"/>
              </a:rPr>
              <a:t>P</a:t>
            </a:r>
            <a:r>
              <a:rPr lang="en-US" sz="1600" i="0" kern="1200">
                <a:solidFill>
                  <a:srgbClr val="000000"/>
                </a:solidFill>
                <a:effectLst/>
                <a:cs typeface="Segoe UI" panose="020B0502040204020203" pitchFamily="34" charset="0"/>
              </a:rPr>
              <a:t>ACT PT offers Veterans direct access by </a:t>
            </a:r>
            <a:r>
              <a:rPr lang="en-US" sz="1600" b="1" i="0" kern="1200">
                <a:solidFill>
                  <a:srgbClr val="000000"/>
                </a:solidFill>
                <a:effectLst/>
                <a:cs typeface="Segoe UI" panose="020B0502040204020203" pitchFamily="34" charset="0"/>
              </a:rPr>
              <a:t>embedding PT into the patient’s primary care team</a:t>
            </a:r>
            <a:r>
              <a:rPr lang="en-US" sz="1600" i="0" kern="1200">
                <a:solidFill>
                  <a:srgbClr val="000000"/>
                </a:solidFill>
                <a:effectLst/>
                <a:cs typeface="Segoe UI" panose="020B0502040204020203" pitchFamily="34" charset="0"/>
              </a:rPr>
              <a:t>. This model has been proven to </a:t>
            </a:r>
            <a:r>
              <a:rPr lang="en-US" sz="1600" b="1" i="0" kern="1200">
                <a:solidFill>
                  <a:srgbClr val="000000"/>
                </a:solidFill>
                <a:effectLst/>
                <a:cs typeface="Segoe UI" panose="020B0502040204020203" pitchFamily="34" charset="0"/>
              </a:rPr>
              <a:t>alleviate </a:t>
            </a:r>
            <a:r>
              <a:rPr lang="en-US" sz="1600" b="1">
                <a:solidFill>
                  <a:schemeClr val="tx1"/>
                </a:solidFill>
                <a:cs typeface="Segoe UI" panose="020B0502040204020203" pitchFamily="34" charset="0"/>
              </a:rPr>
              <a:t>negative outcomes, improve PT care, and reduce healthcare costs.</a:t>
            </a:r>
            <a:r>
              <a:rPr lang="en-US" sz="1600">
                <a:solidFill>
                  <a:schemeClr val="tx1"/>
                </a:solidFill>
                <a:cs typeface="Segoe UI" panose="020B0502040204020203" pitchFamily="34" charset="0"/>
              </a:rPr>
              <a:t>  Early PACT PT findings at VHA </a:t>
            </a:r>
            <a:r>
              <a:rPr lang="en-US" sz="1600">
                <a:solidFill>
                  <a:srgbClr val="000000"/>
                </a:solidFill>
                <a:cs typeface="Segoe UI" panose="020B0502040204020203" pitchFamily="34" charset="0"/>
              </a:rPr>
              <a:t>have shown improvements in access, reductions of unnecessary referrals, and high Veteran satisfaction.</a:t>
            </a:r>
            <a:endParaRPr lang="en-US" sz="1600">
              <a:solidFill>
                <a:schemeClr val="tx1"/>
              </a:solidFill>
              <a:cs typeface="Segoe UI" panose="020B0502040204020203" pitchFamily="34" charset="0"/>
            </a:endParaRP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tx1"/>
                </a:solidFill>
                <a:cs typeface="Segoe UI" panose="020B0502040204020203" pitchFamily="34" charset="0"/>
              </a:rPr>
              <a:t>The objective of this business case is to demonstrate the </a:t>
            </a:r>
            <a:r>
              <a:rPr lang="en-US" sz="1600" b="1">
                <a:solidFill>
                  <a:schemeClr val="tx1"/>
                </a:solidFill>
                <a:cs typeface="Segoe UI" panose="020B0502040204020203" pitchFamily="34" charset="0"/>
              </a:rPr>
              <a:t>value of PACT PT </a:t>
            </a:r>
            <a:r>
              <a:rPr lang="en-US" sz="1600">
                <a:solidFill>
                  <a:schemeClr val="tx1"/>
                </a:solidFill>
                <a:cs typeface="Segoe UI" panose="020B0502040204020203" pitchFamily="34" charset="0"/>
              </a:rPr>
              <a:t>for Veterans, employees, and VHA.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tx1"/>
                </a:solidFill>
                <a:cs typeface="Segoe UI" panose="020B0502040204020203" pitchFamily="34" charset="0"/>
              </a:rPr>
              <a:t>Our analysis shows that PACT PT improves: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en-US" sz="1600" b="1">
                <a:solidFill>
                  <a:schemeClr val="tx1"/>
                </a:solidFill>
                <a:cs typeface="Segoe UI" panose="020B0502040204020203" pitchFamily="34" charset="0"/>
              </a:rPr>
              <a:t>Veteran access </a:t>
            </a:r>
            <a:r>
              <a:rPr lang="en-US" sz="1600">
                <a:solidFill>
                  <a:schemeClr val="tx1"/>
                </a:solidFill>
                <a:cs typeface="Segoe UI" panose="020B0502040204020203" pitchFamily="34" charset="0"/>
              </a:rPr>
              <a:t>by decreasing wait times and increasing rural PT availability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en-US" sz="1600" b="1">
                <a:solidFill>
                  <a:schemeClr val="tx1"/>
                </a:solidFill>
                <a:cs typeface="Segoe UI" panose="020B0502040204020203" pitchFamily="34" charset="0"/>
              </a:rPr>
              <a:t>Veteran outcomes </a:t>
            </a:r>
            <a:r>
              <a:rPr lang="en-US" sz="1600">
                <a:solidFill>
                  <a:schemeClr val="tx1"/>
                </a:solidFill>
                <a:cs typeface="Segoe UI" panose="020B0502040204020203" pitchFamily="34" charset="0"/>
              </a:rPr>
              <a:t>by getting patients into PT faster, which decreases PROMIS pain scores and often means fewer sessions are needed to reach their goals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en-US" sz="1600" b="1">
                <a:solidFill>
                  <a:schemeClr val="tx1"/>
                </a:solidFill>
                <a:cs typeface="Segoe UI" panose="020B0502040204020203" pitchFamily="34" charset="0"/>
              </a:rPr>
              <a:t>Employee satisfaction </a:t>
            </a:r>
            <a:r>
              <a:rPr lang="en-US" sz="1600">
                <a:solidFill>
                  <a:schemeClr val="tx1"/>
                </a:solidFill>
                <a:cs typeface="Segoe UI" panose="020B0502040204020203" pitchFamily="34" charset="0"/>
              </a:rPr>
              <a:t>by reducing burden on PCPs and freeing up their time to focus on co-morbidities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en-US" sz="1600" b="1">
                <a:solidFill>
                  <a:schemeClr val="tx1"/>
                </a:solidFill>
                <a:cs typeface="Segoe UI" panose="020B0502040204020203" pitchFamily="34" charset="0"/>
              </a:rPr>
              <a:t>Cost efficiency for VHA </a:t>
            </a:r>
            <a:r>
              <a:rPr lang="en-US" sz="1600">
                <a:solidFill>
                  <a:schemeClr val="tx1"/>
                </a:solidFill>
                <a:cs typeface="Segoe UI" panose="020B0502040204020203" pitchFamily="34" charset="0"/>
              </a:rPr>
              <a:t>by reducing community care referrals and unnecessary imaging or specialty consults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endParaRPr lang="en-US" sz="1600">
              <a:solidFill>
                <a:schemeClr val="tx1"/>
              </a:solidFill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937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A0063270-ADA7-D9A6-D068-A498F52EA6A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063270-ADA7-D9A6-D068-A498F52EA6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913C82A-C29F-6FD2-B4A6-59B35FE5E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10375"/>
            <a:ext cx="11006709" cy="501014"/>
          </a:xfrm>
        </p:spPr>
        <p:txBody>
          <a:bodyPr vert="horz">
            <a:noAutofit/>
          </a:bodyPr>
          <a:lstStyle/>
          <a:p>
            <a:r>
              <a:rPr lang="en-US"/>
              <a:t>Bottom Line Upfront: Patient Aligned Care Team Physical Therapy drives improved access, employee satisfaction, and cost savings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210DA-7320-0148-ECB3-031F6BB8B9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t>7</a:t>
            </a:fld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D5BC202-66FF-4A3E-B338-DE1D07CDAE29}"/>
              </a:ext>
            </a:extLst>
          </p:cNvPr>
          <p:cNvGrpSpPr/>
          <p:nvPr/>
        </p:nvGrpSpPr>
        <p:grpSpPr>
          <a:xfrm>
            <a:off x="533400" y="1503338"/>
            <a:ext cx="3381565" cy="3734524"/>
            <a:chOff x="533400" y="1574914"/>
            <a:chExt cx="3381565" cy="3734524"/>
          </a:xfrm>
        </p:grpSpPr>
        <p:sp>
          <p:nvSpPr>
            <p:cNvPr id="65" name="Freeform 275">
              <a:extLst>
                <a:ext uri="{FF2B5EF4-FFF2-40B4-BE49-F238E27FC236}">
                  <a16:creationId xmlns:a16="http://schemas.microsoft.com/office/drawing/2014/main" id="{8DE9D51E-9422-C842-D48E-6BAD9DE557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8645" y="1869311"/>
              <a:ext cx="1131074" cy="721394"/>
            </a:xfrm>
            <a:custGeom>
              <a:avLst/>
              <a:gdLst>
                <a:gd name="T0" fmla="*/ 2332 w 9081"/>
                <a:gd name="T1" fmla="*/ 4007 h 5803"/>
                <a:gd name="T2" fmla="*/ 3755 w 9081"/>
                <a:gd name="T3" fmla="*/ 3135 h 5803"/>
                <a:gd name="T4" fmla="*/ 3870 w 9081"/>
                <a:gd name="T5" fmla="*/ 2939 h 5803"/>
                <a:gd name="T6" fmla="*/ 3951 w 9081"/>
                <a:gd name="T7" fmla="*/ 2701 h 5803"/>
                <a:gd name="T8" fmla="*/ 3724 w 9081"/>
                <a:gd name="T9" fmla="*/ 2206 h 5803"/>
                <a:gd name="T10" fmla="*/ 3569 w 9081"/>
                <a:gd name="T11" fmla="*/ 1556 h 5803"/>
                <a:gd name="T12" fmla="*/ 3497 w 9081"/>
                <a:gd name="T13" fmla="*/ 1170 h 5803"/>
                <a:gd name="T14" fmla="*/ 3852 w 9081"/>
                <a:gd name="T15" fmla="*/ 230 h 5803"/>
                <a:gd name="T16" fmla="*/ 5373 w 9081"/>
                <a:gd name="T17" fmla="*/ 546 h 5803"/>
                <a:gd name="T18" fmla="*/ 5495 w 9081"/>
                <a:gd name="T19" fmla="*/ 1554 h 5803"/>
                <a:gd name="T20" fmla="*/ 5278 w 9081"/>
                <a:gd name="T21" fmla="*/ 2204 h 5803"/>
                <a:gd name="T22" fmla="*/ 5078 w 9081"/>
                <a:gd name="T23" fmla="*/ 2681 h 5803"/>
                <a:gd name="T24" fmla="*/ 5073 w 9081"/>
                <a:gd name="T25" fmla="*/ 2929 h 5803"/>
                <a:gd name="T26" fmla="*/ 5269 w 9081"/>
                <a:gd name="T27" fmla="*/ 3142 h 5803"/>
                <a:gd name="T28" fmla="*/ 6616 w 9081"/>
                <a:gd name="T29" fmla="*/ 3878 h 5803"/>
                <a:gd name="T30" fmla="*/ 7037 w 9081"/>
                <a:gd name="T31" fmla="*/ 5801 h 5803"/>
                <a:gd name="T32" fmla="*/ 7146 w 9081"/>
                <a:gd name="T33" fmla="*/ 5138 h 5803"/>
                <a:gd name="T34" fmla="*/ 6814 w 9081"/>
                <a:gd name="T35" fmla="*/ 3776 h 5803"/>
                <a:gd name="T36" fmla="*/ 6222 w 9081"/>
                <a:gd name="T37" fmla="*/ 3258 h 5803"/>
                <a:gd name="T38" fmla="*/ 6498 w 9081"/>
                <a:gd name="T39" fmla="*/ 2994 h 5803"/>
                <a:gd name="T40" fmla="*/ 6293 w 9081"/>
                <a:gd name="T41" fmla="*/ 2711 h 5803"/>
                <a:gd name="T42" fmla="*/ 5998 w 9081"/>
                <a:gd name="T43" fmla="*/ 2397 h 5803"/>
                <a:gd name="T44" fmla="*/ 5834 w 9081"/>
                <a:gd name="T45" fmla="*/ 2451 h 5803"/>
                <a:gd name="T46" fmla="*/ 6259 w 9081"/>
                <a:gd name="T47" fmla="*/ 741 h 5803"/>
                <a:gd name="T48" fmla="*/ 7781 w 9081"/>
                <a:gd name="T49" fmla="*/ 683 h 5803"/>
                <a:gd name="T50" fmla="*/ 8225 w 9081"/>
                <a:gd name="T51" fmla="*/ 2428 h 5803"/>
                <a:gd name="T52" fmla="*/ 8063 w 9081"/>
                <a:gd name="T53" fmla="*/ 2389 h 5803"/>
                <a:gd name="T54" fmla="*/ 7791 w 9081"/>
                <a:gd name="T55" fmla="*/ 2706 h 5803"/>
                <a:gd name="T56" fmla="*/ 7601 w 9081"/>
                <a:gd name="T57" fmla="*/ 3009 h 5803"/>
                <a:gd name="T58" fmla="*/ 8000 w 9081"/>
                <a:gd name="T59" fmla="*/ 3371 h 5803"/>
                <a:gd name="T60" fmla="*/ 8997 w 9081"/>
                <a:gd name="T61" fmla="*/ 3907 h 5803"/>
                <a:gd name="T62" fmla="*/ 9081 w 9081"/>
                <a:gd name="T63" fmla="*/ 5144 h 5803"/>
                <a:gd name="T64" fmla="*/ 3 w 9081"/>
                <a:gd name="T65" fmla="*/ 4817 h 5803"/>
                <a:gd name="T66" fmla="*/ 1518 w 9081"/>
                <a:gd name="T67" fmla="*/ 3080 h 5803"/>
                <a:gd name="T68" fmla="*/ 1724 w 9081"/>
                <a:gd name="T69" fmla="*/ 2593 h 5803"/>
                <a:gd name="T70" fmla="*/ 1373 w 9081"/>
                <a:gd name="T71" fmla="*/ 1951 h 5803"/>
                <a:gd name="T72" fmla="*/ 1379 w 9081"/>
                <a:gd name="T73" fmla="*/ 1434 h 5803"/>
                <a:gd name="T74" fmla="*/ 1375 w 9081"/>
                <a:gd name="T75" fmla="*/ 949 h 5803"/>
                <a:gd name="T76" fmla="*/ 2036 w 9081"/>
                <a:gd name="T77" fmla="*/ 235 h 5803"/>
                <a:gd name="T78" fmla="*/ 2277 w 9081"/>
                <a:gd name="T79" fmla="*/ 114 h 5803"/>
                <a:gd name="T80" fmla="*/ 2328 w 9081"/>
                <a:gd name="T81" fmla="*/ 249 h 5803"/>
                <a:gd name="T82" fmla="*/ 3082 w 9081"/>
                <a:gd name="T83" fmla="*/ 1188 h 5803"/>
                <a:gd name="T84" fmla="*/ 3175 w 9081"/>
                <a:gd name="T85" fmla="*/ 1562 h 5803"/>
                <a:gd name="T86" fmla="*/ 3034 w 9081"/>
                <a:gd name="T87" fmla="*/ 1969 h 5803"/>
                <a:gd name="T88" fmla="*/ 2731 w 9081"/>
                <a:gd name="T89" fmla="*/ 2737 h 5803"/>
                <a:gd name="T90" fmla="*/ 3071 w 9081"/>
                <a:gd name="T91" fmla="*/ 3232 h 5803"/>
                <a:gd name="T92" fmla="*/ 1874 w 9081"/>
                <a:gd name="T93" fmla="*/ 4897 h 5803"/>
                <a:gd name="T94" fmla="*/ 9 w 9081"/>
                <a:gd name="T95" fmla="*/ 5000 h 5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081" h="5803">
                  <a:moveTo>
                    <a:pt x="1936" y="5746"/>
                  </a:moveTo>
                  <a:cubicBezTo>
                    <a:pt x="1942" y="5715"/>
                    <a:pt x="1954" y="5655"/>
                    <a:pt x="1961" y="5614"/>
                  </a:cubicBezTo>
                  <a:cubicBezTo>
                    <a:pt x="2049" y="5161"/>
                    <a:pt x="2140" y="4703"/>
                    <a:pt x="2195" y="4447"/>
                  </a:cubicBezTo>
                  <a:cubicBezTo>
                    <a:pt x="2262" y="4131"/>
                    <a:pt x="2274" y="4093"/>
                    <a:pt x="2332" y="4007"/>
                  </a:cubicBezTo>
                  <a:cubicBezTo>
                    <a:pt x="2467" y="3805"/>
                    <a:pt x="2723" y="3633"/>
                    <a:pt x="3211" y="3415"/>
                  </a:cubicBezTo>
                  <a:cubicBezTo>
                    <a:pt x="3339" y="3358"/>
                    <a:pt x="3418" y="3318"/>
                    <a:pt x="3521" y="3258"/>
                  </a:cubicBezTo>
                  <a:cubicBezTo>
                    <a:pt x="3557" y="3237"/>
                    <a:pt x="3623" y="3202"/>
                    <a:pt x="3669" y="3180"/>
                  </a:cubicBezTo>
                  <a:cubicBezTo>
                    <a:pt x="3714" y="3158"/>
                    <a:pt x="3753" y="3138"/>
                    <a:pt x="3755" y="3135"/>
                  </a:cubicBezTo>
                  <a:cubicBezTo>
                    <a:pt x="3761" y="3129"/>
                    <a:pt x="3773" y="3040"/>
                    <a:pt x="3773" y="2994"/>
                  </a:cubicBezTo>
                  <a:lnTo>
                    <a:pt x="3773" y="2951"/>
                  </a:lnTo>
                  <a:lnTo>
                    <a:pt x="3789" y="2949"/>
                  </a:lnTo>
                  <a:cubicBezTo>
                    <a:pt x="3797" y="2947"/>
                    <a:pt x="3834" y="2943"/>
                    <a:pt x="3870" y="2939"/>
                  </a:cubicBezTo>
                  <a:cubicBezTo>
                    <a:pt x="3906" y="2935"/>
                    <a:pt x="3943" y="2930"/>
                    <a:pt x="3953" y="2929"/>
                  </a:cubicBezTo>
                  <a:lnTo>
                    <a:pt x="3971" y="2926"/>
                  </a:lnTo>
                  <a:lnTo>
                    <a:pt x="3971" y="2890"/>
                  </a:lnTo>
                  <a:cubicBezTo>
                    <a:pt x="3971" y="2861"/>
                    <a:pt x="3954" y="2703"/>
                    <a:pt x="3951" y="2701"/>
                  </a:cubicBezTo>
                  <a:cubicBezTo>
                    <a:pt x="3950" y="2701"/>
                    <a:pt x="3938" y="2694"/>
                    <a:pt x="3923" y="2687"/>
                  </a:cubicBezTo>
                  <a:cubicBezTo>
                    <a:pt x="3865" y="2656"/>
                    <a:pt x="3803" y="2575"/>
                    <a:pt x="3773" y="2492"/>
                  </a:cubicBezTo>
                  <a:cubicBezTo>
                    <a:pt x="3746" y="2418"/>
                    <a:pt x="3724" y="2302"/>
                    <a:pt x="3724" y="2230"/>
                  </a:cubicBezTo>
                  <a:lnTo>
                    <a:pt x="3724" y="2206"/>
                  </a:lnTo>
                  <a:lnTo>
                    <a:pt x="3694" y="2206"/>
                  </a:lnTo>
                  <a:cubicBezTo>
                    <a:pt x="3611" y="2207"/>
                    <a:pt x="3562" y="2143"/>
                    <a:pt x="3553" y="2019"/>
                  </a:cubicBezTo>
                  <a:cubicBezTo>
                    <a:pt x="3548" y="1957"/>
                    <a:pt x="3541" y="1918"/>
                    <a:pt x="3520" y="1835"/>
                  </a:cubicBezTo>
                  <a:cubicBezTo>
                    <a:pt x="3481" y="1679"/>
                    <a:pt x="3490" y="1628"/>
                    <a:pt x="3569" y="1556"/>
                  </a:cubicBezTo>
                  <a:lnTo>
                    <a:pt x="3603" y="1524"/>
                  </a:lnTo>
                  <a:lnTo>
                    <a:pt x="3553" y="1387"/>
                  </a:lnTo>
                  <a:lnTo>
                    <a:pt x="3502" y="1250"/>
                  </a:lnTo>
                  <a:lnTo>
                    <a:pt x="3497" y="1170"/>
                  </a:lnTo>
                  <a:cubicBezTo>
                    <a:pt x="3477" y="822"/>
                    <a:pt x="3520" y="530"/>
                    <a:pt x="3613" y="388"/>
                  </a:cubicBezTo>
                  <a:cubicBezTo>
                    <a:pt x="3668" y="305"/>
                    <a:pt x="3751" y="261"/>
                    <a:pt x="3835" y="270"/>
                  </a:cubicBezTo>
                  <a:cubicBezTo>
                    <a:pt x="3861" y="274"/>
                    <a:pt x="3861" y="273"/>
                    <a:pt x="3858" y="263"/>
                  </a:cubicBezTo>
                  <a:cubicBezTo>
                    <a:pt x="3856" y="257"/>
                    <a:pt x="3853" y="242"/>
                    <a:pt x="3852" y="230"/>
                  </a:cubicBezTo>
                  <a:cubicBezTo>
                    <a:pt x="3842" y="149"/>
                    <a:pt x="3970" y="66"/>
                    <a:pt x="4167" y="25"/>
                  </a:cubicBezTo>
                  <a:cubicBezTo>
                    <a:pt x="4277" y="2"/>
                    <a:pt x="4305" y="0"/>
                    <a:pt x="4463" y="0"/>
                  </a:cubicBezTo>
                  <a:cubicBezTo>
                    <a:pt x="4593" y="0"/>
                    <a:pt x="4621" y="2"/>
                    <a:pt x="4676" y="11"/>
                  </a:cubicBezTo>
                  <a:cubicBezTo>
                    <a:pt x="5058" y="74"/>
                    <a:pt x="5298" y="258"/>
                    <a:pt x="5373" y="546"/>
                  </a:cubicBezTo>
                  <a:cubicBezTo>
                    <a:pt x="5408" y="680"/>
                    <a:pt x="5432" y="1016"/>
                    <a:pt x="5424" y="1230"/>
                  </a:cubicBezTo>
                  <a:cubicBezTo>
                    <a:pt x="5420" y="1321"/>
                    <a:pt x="5410" y="1423"/>
                    <a:pt x="5400" y="1467"/>
                  </a:cubicBezTo>
                  <a:cubicBezTo>
                    <a:pt x="5392" y="1499"/>
                    <a:pt x="5393" y="1502"/>
                    <a:pt x="5415" y="1505"/>
                  </a:cubicBezTo>
                  <a:cubicBezTo>
                    <a:pt x="5447" y="1509"/>
                    <a:pt x="5478" y="1528"/>
                    <a:pt x="5495" y="1554"/>
                  </a:cubicBezTo>
                  <a:cubicBezTo>
                    <a:pt x="5518" y="1587"/>
                    <a:pt x="5526" y="1618"/>
                    <a:pt x="5526" y="1677"/>
                  </a:cubicBezTo>
                  <a:cubicBezTo>
                    <a:pt x="5526" y="1758"/>
                    <a:pt x="5514" y="1812"/>
                    <a:pt x="5468" y="1954"/>
                  </a:cubicBezTo>
                  <a:cubicBezTo>
                    <a:pt x="5424" y="2088"/>
                    <a:pt x="5375" y="2171"/>
                    <a:pt x="5326" y="2196"/>
                  </a:cubicBezTo>
                  <a:cubicBezTo>
                    <a:pt x="5310" y="2204"/>
                    <a:pt x="5300" y="2206"/>
                    <a:pt x="5278" y="2204"/>
                  </a:cubicBezTo>
                  <a:lnTo>
                    <a:pt x="5251" y="2201"/>
                  </a:lnTo>
                  <a:lnTo>
                    <a:pt x="5248" y="2270"/>
                  </a:lnTo>
                  <a:cubicBezTo>
                    <a:pt x="5239" y="2455"/>
                    <a:pt x="5199" y="2578"/>
                    <a:pt x="5125" y="2647"/>
                  </a:cubicBezTo>
                  <a:cubicBezTo>
                    <a:pt x="5111" y="2660"/>
                    <a:pt x="5090" y="2675"/>
                    <a:pt x="5078" y="2681"/>
                  </a:cubicBezTo>
                  <a:lnTo>
                    <a:pt x="5056" y="2691"/>
                  </a:lnTo>
                  <a:lnTo>
                    <a:pt x="5059" y="2730"/>
                  </a:lnTo>
                  <a:cubicBezTo>
                    <a:pt x="5061" y="2752"/>
                    <a:pt x="5064" y="2805"/>
                    <a:pt x="5067" y="2849"/>
                  </a:cubicBezTo>
                  <a:lnTo>
                    <a:pt x="5073" y="2929"/>
                  </a:lnTo>
                  <a:lnTo>
                    <a:pt x="5095" y="2932"/>
                  </a:lnTo>
                  <a:cubicBezTo>
                    <a:pt x="5107" y="2934"/>
                    <a:pt x="5140" y="2939"/>
                    <a:pt x="5170" y="2943"/>
                  </a:cubicBezTo>
                  <a:cubicBezTo>
                    <a:pt x="5258" y="2956"/>
                    <a:pt x="5250" y="2951"/>
                    <a:pt x="5250" y="2990"/>
                  </a:cubicBezTo>
                  <a:cubicBezTo>
                    <a:pt x="5250" y="3043"/>
                    <a:pt x="5259" y="3121"/>
                    <a:pt x="5269" y="3142"/>
                  </a:cubicBezTo>
                  <a:cubicBezTo>
                    <a:pt x="5276" y="3159"/>
                    <a:pt x="5285" y="3167"/>
                    <a:pt x="5332" y="3195"/>
                  </a:cubicBezTo>
                  <a:cubicBezTo>
                    <a:pt x="5406" y="3240"/>
                    <a:pt x="5540" y="3308"/>
                    <a:pt x="5616" y="3337"/>
                  </a:cubicBezTo>
                  <a:cubicBezTo>
                    <a:pt x="5689" y="3366"/>
                    <a:pt x="5754" y="3387"/>
                    <a:pt x="5867" y="3418"/>
                  </a:cubicBezTo>
                  <a:cubicBezTo>
                    <a:pt x="6248" y="3523"/>
                    <a:pt x="6522" y="3692"/>
                    <a:pt x="6616" y="3878"/>
                  </a:cubicBezTo>
                  <a:cubicBezTo>
                    <a:pt x="6631" y="3908"/>
                    <a:pt x="6642" y="3946"/>
                    <a:pt x="6647" y="3982"/>
                  </a:cubicBezTo>
                  <a:cubicBezTo>
                    <a:pt x="6648" y="3997"/>
                    <a:pt x="6663" y="4059"/>
                    <a:pt x="6679" y="4120"/>
                  </a:cubicBezTo>
                  <a:cubicBezTo>
                    <a:pt x="6854" y="4798"/>
                    <a:pt x="6974" y="5330"/>
                    <a:pt x="7019" y="5619"/>
                  </a:cubicBezTo>
                  <a:cubicBezTo>
                    <a:pt x="7031" y="5699"/>
                    <a:pt x="7041" y="5797"/>
                    <a:pt x="7037" y="5801"/>
                  </a:cubicBezTo>
                  <a:cubicBezTo>
                    <a:pt x="7036" y="5802"/>
                    <a:pt x="5885" y="5803"/>
                    <a:pt x="4480" y="5803"/>
                  </a:cubicBezTo>
                  <a:lnTo>
                    <a:pt x="1925" y="5803"/>
                  </a:lnTo>
                  <a:lnTo>
                    <a:pt x="1936" y="5746"/>
                  </a:lnTo>
                  <a:close/>
                  <a:moveTo>
                    <a:pt x="7146" y="5138"/>
                  </a:moveTo>
                  <a:cubicBezTo>
                    <a:pt x="7145" y="5135"/>
                    <a:pt x="7139" y="5103"/>
                    <a:pt x="7134" y="5067"/>
                  </a:cubicBezTo>
                  <a:cubicBezTo>
                    <a:pt x="7114" y="4943"/>
                    <a:pt x="7049" y="4673"/>
                    <a:pt x="6935" y="4236"/>
                  </a:cubicBezTo>
                  <a:cubicBezTo>
                    <a:pt x="6899" y="4101"/>
                    <a:pt x="6873" y="3993"/>
                    <a:pt x="6869" y="3960"/>
                  </a:cubicBezTo>
                  <a:cubicBezTo>
                    <a:pt x="6859" y="3884"/>
                    <a:pt x="6846" y="3842"/>
                    <a:pt x="6814" y="3776"/>
                  </a:cubicBezTo>
                  <a:cubicBezTo>
                    <a:pt x="6778" y="3704"/>
                    <a:pt x="6738" y="3651"/>
                    <a:pt x="6670" y="3585"/>
                  </a:cubicBezTo>
                  <a:cubicBezTo>
                    <a:pt x="6565" y="3482"/>
                    <a:pt x="6411" y="3384"/>
                    <a:pt x="6248" y="3316"/>
                  </a:cubicBezTo>
                  <a:cubicBezTo>
                    <a:pt x="6224" y="3306"/>
                    <a:pt x="6204" y="3295"/>
                    <a:pt x="6204" y="3292"/>
                  </a:cubicBezTo>
                  <a:cubicBezTo>
                    <a:pt x="6204" y="3289"/>
                    <a:pt x="6212" y="3273"/>
                    <a:pt x="6222" y="3258"/>
                  </a:cubicBezTo>
                  <a:cubicBezTo>
                    <a:pt x="6233" y="3242"/>
                    <a:pt x="6253" y="3208"/>
                    <a:pt x="6266" y="3182"/>
                  </a:cubicBezTo>
                  <a:cubicBezTo>
                    <a:pt x="6285" y="3146"/>
                    <a:pt x="6299" y="3128"/>
                    <a:pt x="6321" y="3108"/>
                  </a:cubicBezTo>
                  <a:cubicBezTo>
                    <a:pt x="6357" y="3075"/>
                    <a:pt x="6433" y="3024"/>
                    <a:pt x="6471" y="3007"/>
                  </a:cubicBezTo>
                  <a:lnTo>
                    <a:pt x="6498" y="2994"/>
                  </a:lnTo>
                  <a:lnTo>
                    <a:pt x="6501" y="2964"/>
                  </a:lnTo>
                  <a:cubicBezTo>
                    <a:pt x="6502" y="2948"/>
                    <a:pt x="6504" y="2900"/>
                    <a:pt x="6506" y="2858"/>
                  </a:cubicBezTo>
                  <a:cubicBezTo>
                    <a:pt x="6507" y="2790"/>
                    <a:pt x="6507" y="2781"/>
                    <a:pt x="6500" y="2777"/>
                  </a:cubicBezTo>
                  <a:cubicBezTo>
                    <a:pt x="6495" y="2775"/>
                    <a:pt x="6402" y="2745"/>
                    <a:pt x="6293" y="2711"/>
                  </a:cubicBezTo>
                  <a:cubicBezTo>
                    <a:pt x="6184" y="2678"/>
                    <a:pt x="6085" y="2647"/>
                    <a:pt x="6073" y="2643"/>
                  </a:cubicBezTo>
                  <a:cubicBezTo>
                    <a:pt x="6045" y="2634"/>
                    <a:pt x="5927" y="2583"/>
                    <a:pt x="5921" y="2578"/>
                  </a:cubicBezTo>
                  <a:cubicBezTo>
                    <a:pt x="5918" y="2575"/>
                    <a:pt x="5927" y="2556"/>
                    <a:pt x="5942" y="2532"/>
                  </a:cubicBezTo>
                  <a:cubicBezTo>
                    <a:pt x="5962" y="2499"/>
                    <a:pt x="5974" y="2469"/>
                    <a:pt x="5998" y="2397"/>
                  </a:cubicBezTo>
                  <a:cubicBezTo>
                    <a:pt x="6015" y="2346"/>
                    <a:pt x="6027" y="2303"/>
                    <a:pt x="6026" y="2302"/>
                  </a:cubicBezTo>
                  <a:cubicBezTo>
                    <a:pt x="6025" y="2301"/>
                    <a:pt x="6014" y="2312"/>
                    <a:pt x="6001" y="2326"/>
                  </a:cubicBezTo>
                  <a:cubicBezTo>
                    <a:pt x="5935" y="2405"/>
                    <a:pt x="5812" y="2519"/>
                    <a:pt x="5808" y="2506"/>
                  </a:cubicBezTo>
                  <a:cubicBezTo>
                    <a:pt x="5807" y="2504"/>
                    <a:pt x="5818" y="2479"/>
                    <a:pt x="5834" y="2451"/>
                  </a:cubicBezTo>
                  <a:cubicBezTo>
                    <a:pt x="5892" y="2346"/>
                    <a:pt x="5967" y="2183"/>
                    <a:pt x="5995" y="2100"/>
                  </a:cubicBezTo>
                  <a:cubicBezTo>
                    <a:pt x="6023" y="2016"/>
                    <a:pt x="6057" y="1821"/>
                    <a:pt x="6075" y="1646"/>
                  </a:cubicBezTo>
                  <a:cubicBezTo>
                    <a:pt x="6096" y="1439"/>
                    <a:pt x="6173" y="983"/>
                    <a:pt x="6206" y="865"/>
                  </a:cubicBezTo>
                  <a:cubicBezTo>
                    <a:pt x="6213" y="842"/>
                    <a:pt x="6236" y="786"/>
                    <a:pt x="6259" y="741"/>
                  </a:cubicBezTo>
                  <a:cubicBezTo>
                    <a:pt x="6351" y="555"/>
                    <a:pt x="6409" y="496"/>
                    <a:pt x="6593" y="399"/>
                  </a:cubicBezTo>
                  <a:cubicBezTo>
                    <a:pt x="6723" y="330"/>
                    <a:pt x="6853" y="291"/>
                    <a:pt x="6987" y="279"/>
                  </a:cubicBezTo>
                  <a:cubicBezTo>
                    <a:pt x="7110" y="267"/>
                    <a:pt x="7288" y="307"/>
                    <a:pt x="7434" y="378"/>
                  </a:cubicBezTo>
                  <a:cubicBezTo>
                    <a:pt x="7629" y="473"/>
                    <a:pt x="7698" y="534"/>
                    <a:pt x="7781" y="683"/>
                  </a:cubicBezTo>
                  <a:cubicBezTo>
                    <a:pt x="7825" y="762"/>
                    <a:pt x="7854" y="830"/>
                    <a:pt x="7869" y="891"/>
                  </a:cubicBezTo>
                  <a:cubicBezTo>
                    <a:pt x="7905" y="1039"/>
                    <a:pt x="7969" y="1425"/>
                    <a:pt x="7995" y="1655"/>
                  </a:cubicBezTo>
                  <a:cubicBezTo>
                    <a:pt x="8019" y="1868"/>
                    <a:pt x="8056" y="2044"/>
                    <a:pt x="8102" y="2158"/>
                  </a:cubicBezTo>
                  <a:cubicBezTo>
                    <a:pt x="8129" y="2226"/>
                    <a:pt x="8181" y="2341"/>
                    <a:pt x="8225" y="2428"/>
                  </a:cubicBezTo>
                  <a:cubicBezTo>
                    <a:pt x="8245" y="2469"/>
                    <a:pt x="8261" y="2504"/>
                    <a:pt x="8260" y="2506"/>
                  </a:cubicBezTo>
                  <a:cubicBezTo>
                    <a:pt x="8256" y="2519"/>
                    <a:pt x="8148" y="2419"/>
                    <a:pt x="8071" y="2331"/>
                  </a:cubicBezTo>
                  <a:cubicBezTo>
                    <a:pt x="8056" y="2314"/>
                    <a:pt x="8043" y="2301"/>
                    <a:pt x="8042" y="2302"/>
                  </a:cubicBezTo>
                  <a:cubicBezTo>
                    <a:pt x="8040" y="2304"/>
                    <a:pt x="8050" y="2342"/>
                    <a:pt x="8063" y="2389"/>
                  </a:cubicBezTo>
                  <a:cubicBezTo>
                    <a:pt x="8085" y="2464"/>
                    <a:pt x="8090" y="2477"/>
                    <a:pt x="8119" y="2522"/>
                  </a:cubicBezTo>
                  <a:cubicBezTo>
                    <a:pt x="8150" y="2571"/>
                    <a:pt x="8155" y="2583"/>
                    <a:pt x="8144" y="2583"/>
                  </a:cubicBezTo>
                  <a:cubicBezTo>
                    <a:pt x="8141" y="2583"/>
                    <a:pt x="8111" y="2595"/>
                    <a:pt x="8077" y="2610"/>
                  </a:cubicBezTo>
                  <a:cubicBezTo>
                    <a:pt x="8037" y="2628"/>
                    <a:pt x="7934" y="2662"/>
                    <a:pt x="7791" y="2706"/>
                  </a:cubicBezTo>
                  <a:cubicBezTo>
                    <a:pt x="7669" y="2744"/>
                    <a:pt x="7567" y="2777"/>
                    <a:pt x="7566" y="2778"/>
                  </a:cubicBezTo>
                  <a:cubicBezTo>
                    <a:pt x="7562" y="2782"/>
                    <a:pt x="7563" y="2903"/>
                    <a:pt x="7567" y="2954"/>
                  </a:cubicBezTo>
                  <a:lnTo>
                    <a:pt x="7570" y="2994"/>
                  </a:lnTo>
                  <a:lnTo>
                    <a:pt x="7601" y="3009"/>
                  </a:lnTo>
                  <a:cubicBezTo>
                    <a:pt x="7642" y="3028"/>
                    <a:pt x="7710" y="3075"/>
                    <a:pt x="7749" y="3111"/>
                  </a:cubicBezTo>
                  <a:cubicBezTo>
                    <a:pt x="7774" y="3133"/>
                    <a:pt x="7786" y="3150"/>
                    <a:pt x="7804" y="3185"/>
                  </a:cubicBezTo>
                  <a:cubicBezTo>
                    <a:pt x="7832" y="3240"/>
                    <a:pt x="7869" y="3295"/>
                    <a:pt x="7893" y="3318"/>
                  </a:cubicBezTo>
                  <a:cubicBezTo>
                    <a:pt x="7907" y="3332"/>
                    <a:pt x="7930" y="3343"/>
                    <a:pt x="8000" y="3371"/>
                  </a:cubicBezTo>
                  <a:cubicBezTo>
                    <a:pt x="8105" y="3412"/>
                    <a:pt x="8195" y="3455"/>
                    <a:pt x="8236" y="3483"/>
                  </a:cubicBezTo>
                  <a:cubicBezTo>
                    <a:pt x="8325" y="3543"/>
                    <a:pt x="8465" y="3592"/>
                    <a:pt x="8671" y="3633"/>
                  </a:cubicBezTo>
                  <a:cubicBezTo>
                    <a:pt x="8775" y="3655"/>
                    <a:pt x="8788" y="3659"/>
                    <a:pt x="8830" y="3689"/>
                  </a:cubicBezTo>
                  <a:cubicBezTo>
                    <a:pt x="8889" y="3731"/>
                    <a:pt x="8951" y="3812"/>
                    <a:pt x="8997" y="3907"/>
                  </a:cubicBezTo>
                  <a:lnTo>
                    <a:pt x="9021" y="3956"/>
                  </a:lnTo>
                  <a:lnTo>
                    <a:pt x="9041" y="4350"/>
                  </a:lnTo>
                  <a:cubicBezTo>
                    <a:pt x="9067" y="4872"/>
                    <a:pt x="9074" y="5009"/>
                    <a:pt x="9078" y="5083"/>
                  </a:cubicBezTo>
                  <a:lnTo>
                    <a:pt x="9081" y="5144"/>
                  </a:lnTo>
                  <a:lnTo>
                    <a:pt x="8114" y="5144"/>
                  </a:lnTo>
                  <a:cubicBezTo>
                    <a:pt x="7345" y="5144"/>
                    <a:pt x="7147" y="5143"/>
                    <a:pt x="7146" y="5138"/>
                  </a:cubicBezTo>
                  <a:close/>
                  <a:moveTo>
                    <a:pt x="9" y="5000"/>
                  </a:moveTo>
                  <a:cubicBezTo>
                    <a:pt x="7" y="4990"/>
                    <a:pt x="4" y="4908"/>
                    <a:pt x="3" y="4817"/>
                  </a:cubicBezTo>
                  <a:cubicBezTo>
                    <a:pt x="0" y="4648"/>
                    <a:pt x="5" y="4542"/>
                    <a:pt x="23" y="4396"/>
                  </a:cubicBezTo>
                  <a:cubicBezTo>
                    <a:pt x="75" y="3976"/>
                    <a:pt x="210" y="3686"/>
                    <a:pt x="417" y="3549"/>
                  </a:cubicBezTo>
                  <a:cubicBezTo>
                    <a:pt x="499" y="3495"/>
                    <a:pt x="666" y="3421"/>
                    <a:pt x="800" y="3379"/>
                  </a:cubicBezTo>
                  <a:cubicBezTo>
                    <a:pt x="1038" y="3306"/>
                    <a:pt x="1244" y="3220"/>
                    <a:pt x="1518" y="3080"/>
                  </a:cubicBezTo>
                  <a:cubicBezTo>
                    <a:pt x="1588" y="3044"/>
                    <a:pt x="1652" y="3013"/>
                    <a:pt x="1660" y="3010"/>
                  </a:cubicBezTo>
                  <a:cubicBezTo>
                    <a:pt x="1673" y="3006"/>
                    <a:pt x="1677" y="3001"/>
                    <a:pt x="1683" y="2980"/>
                  </a:cubicBezTo>
                  <a:cubicBezTo>
                    <a:pt x="1697" y="2933"/>
                    <a:pt x="1730" y="2772"/>
                    <a:pt x="1751" y="2651"/>
                  </a:cubicBezTo>
                  <a:cubicBezTo>
                    <a:pt x="1753" y="2636"/>
                    <a:pt x="1750" y="2629"/>
                    <a:pt x="1724" y="2593"/>
                  </a:cubicBezTo>
                  <a:cubicBezTo>
                    <a:pt x="1623" y="2452"/>
                    <a:pt x="1539" y="2259"/>
                    <a:pt x="1498" y="2075"/>
                  </a:cubicBezTo>
                  <a:lnTo>
                    <a:pt x="1485" y="2014"/>
                  </a:lnTo>
                  <a:lnTo>
                    <a:pt x="1457" y="2011"/>
                  </a:lnTo>
                  <a:cubicBezTo>
                    <a:pt x="1419" y="2007"/>
                    <a:pt x="1394" y="1989"/>
                    <a:pt x="1373" y="1951"/>
                  </a:cubicBezTo>
                  <a:cubicBezTo>
                    <a:pt x="1351" y="1911"/>
                    <a:pt x="1343" y="1869"/>
                    <a:pt x="1337" y="1775"/>
                  </a:cubicBezTo>
                  <a:cubicBezTo>
                    <a:pt x="1335" y="1731"/>
                    <a:pt x="1328" y="1662"/>
                    <a:pt x="1323" y="1620"/>
                  </a:cubicBezTo>
                  <a:cubicBezTo>
                    <a:pt x="1313" y="1543"/>
                    <a:pt x="1313" y="1507"/>
                    <a:pt x="1325" y="1484"/>
                  </a:cubicBezTo>
                  <a:cubicBezTo>
                    <a:pt x="1334" y="1468"/>
                    <a:pt x="1360" y="1443"/>
                    <a:pt x="1379" y="1434"/>
                  </a:cubicBezTo>
                  <a:cubicBezTo>
                    <a:pt x="1388" y="1429"/>
                    <a:pt x="1396" y="1424"/>
                    <a:pt x="1397" y="1422"/>
                  </a:cubicBezTo>
                  <a:cubicBezTo>
                    <a:pt x="1398" y="1420"/>
                    <a:pt x="1397" y="1392"/>
                    <a:pt x="1393" y="1360"/>
                  </a:cubicBezTo>
                  <a:cubicBezTo>
                    <a:pt x="1390" y="1328"/>
                    <a:pt x="1383" y="1238"/>
                    <a:pt x="1378" y="1158"/>
                  </a:cubicBezTo>
                  <a:cubicBezTo>
                    <a:pt x="1371" y="1036"/>
                    <a:pt x="1370" y="1005"/>
                    <a:pt x="1375" y="949"/>
                  </a:cubicBezTo>
                  <a:cubicBezTo>
                    <a:pt x="1385" y="837"/>
                    <a:pt x="1412" y="754"/>
                    <a:pt x="1464" y="674"/>
                  </a:cubicBezTo>
                  <a:cubicBezTo>
                    <a:pt x="1518" y="593"/>
                    <a:pt x="1574" y="543"/>
                    <a:pt x="1705" y="460"/>
                  </a:cubicBezTo>
                  <a:cubicBezTo>
                    <a:pt x="1812" y="392"/>
                    <a:pt x="1959" y="292"/>
                    <a:pt x="1993" y="265"/>
                  </a:cubicBezTo>
                  <a:cubicBezTo>
                    <a:pt x="2031" y="234"/>
                    <a:pt x="2034" y="232"/>
                    <a:pt x="2036" y="235"/>
                  </a:cubicBezTo>
                  <a:cubicBezTo>
                    <a:pt x="2037" y="236"/>
                    <a:pt x="2035" y="263"/>
                    <a:pt x="2032" y="295"/>
                  </a:cubicBezTo>
                  <a:cubicBezTo>
                    <a:pt x="2029" y="327"/>
                    <a:pt x="2027" y="355"/>
                    <a:pt x="2029" y="357"/>
                  </a:cubicBezTo>
                  <a:cubicBezTo>
                    <a:pt x="2031" y="359"/>
                    <a:pt x="2045" y="344"/>
                    <a:pt x="2060" y="324"/>
                  </a:cubicBezTo>
                  <a:cubicBezTo>
                    <a:pt x="2111" y="260"/>
                    <a:pt x="2262" y="114"/>
                    <a:pt x="2277" y="114"/>
                  </a:cubicBezTo>
                  <a:cubicBezTo>
                    <a:pt x="2280" y="114"/>
                    <a:pt x="2282" y="137"/>
                    <a:pt x="2282" y="166"/>
                  </a:cubicBezTo>
                  <a:cubicBezTo>
                    <a:pt x="2282" y="222"/>
                    <a:pt x="2293" y="281"/>
                    <a:pt x="2309" y="305"/>
                  </a:cubicBezTo>
                  <a:cubicBezTo>
                    <a:pt x="2322" y="325"/>
                    <a:pt x="2327" y="317"/>
                    <a:pt x="2326" y="282"/>
                  </a:cubicBezTo>
                  <a:cubicBezTo>
                    <a:pt x="2325" y="264"/>
                    <a:pt x="2326" y="249"/>
                    <a:pt x="2328" y="249"/>
                  </a:cubicBezTo>
                  <a:cubicBezTo>
                    <a:pt x="2338" y="249"/>
                    <a:pt x="2423" y="283"/>
                    <a:pt x="2461" y="302"/>
                  </a:cubicBezTo>
                  <a:cubicBezTo>
                    <a:pt x="2566" y="355"/>
                    <a:pt x="2783" y="478"/>
                    <a:pt x="2832" y="513"/>
                  </a:cubicBezTo>
                  <a:cubicBezTo>
                    <a:pt x="2961" y="607"/>
                    <a:pt x="3036" y="711"/>
                    <a:pt x="3071" y="848"/>
                  </a:cubicBezTo>
                  <a:cubicBezTo>
                    <a:pt x="3090" y="920"/>
                    <a:pt x="3092" y="990"/>
                    <a:pt x="3082" y="1188"/>
                  </a:cubicBezTo>
                  <a:cubicBezTo>
                    <a:pt x="3077" y="1288"/>
                    <a:pt x="3073" y="1382"/>
                    <a:pt x="3073" y="1396"/>
                  </a:cubicBezTo>
                  <a:lnTo>
                    <a:pt x="3073" y="1423"/>
                  </a:lnTo>
                  <a:lnTo>
                    <a:pt x="3097" y="1437"/>
                  </a:lnTo>
                  <a:cubicBezTo>
                    <a:pt x="3150" y="1467"/>
                    <a:pt x="3170" y="1501"/>
                    <a:pt x="3175" y="1562"/>
                  </a:cubicBezTo>
                  <a:cubicBezTo>
                    <a:pt x="3177" y="1582"/>
                    <a:pt x="3175" y="1654"/>
                    <a:pt x="3171" y="1724"/>
                  </a:cubicBezTo>
                  <a:cubicBezTo>
                    <a:pt x="3164" y="1831"/>
                    <a:pt x="3161" y="1856"/>
                    <a:pt x="3151" y="1888"/>
                  </a:cubicBezTo>
                  <a:cubicBezTo>
                    <a:pt x="3131" y="1952"/>
                    <a:pt x="3104" y="1976"/>
                    <a:pt x="3059" y="1971"/>
                  </a:cubicBezTo>
                  <a:lnTo>
                    <a:pt x="3034" y="1969"/>
                  </a:lnTo>
                  <a:lnTo>
                    <a:pt x="3019" y="2045"/>
                  </a:lnTo>
                  <a:cubicBezTo>
                    <a:pt x="2977" y="2253"/>
                    <a:pt x="2876" y="2461"/>
                    <a:pt x="2751" y="2594"/>
                  </a:cubicBezTo>
                  <a:lnTo>
                    <a:pt x="2715" y="2632"/>
                  </a:lnTo>
                  <a:lnTo>
                    <a:pt x="2731" y="2737"/>
                  </a:lnTo>
                  <a:cubicBezTo>
                    <a:pt x="2748" y="2846"/>
                    <a:pt x="2773" y="2977"/>
                    <a:pt x="2780" y="2997"/>
                  </a:cubicBezTo>
                  <a:cubicBezTo>
                    <a:pt x="2783" y="3004"/>
                    <a:pt x="2788" y="3009"/>
                    <a:pt x="2792" y="3009"/>
                  </a:cubicBezTo>
                  <a:cubicBezTo>
                    <a:pt x="2802" y="3009"/>
                    <a:pt x="3161" y="3188"/>
                    <a:pt x="3158" y="3192"/>
                  </a:cubicBezTo>
                  <a:cubicBezTo>
                    <a:pt x="3157" y="3194"/>
                    <a:pt x="3118" y="3212"/>
                    <a:pt x="3071" y="3232"/>
                  </a:cubicBezTo>
                  <a:cubicBezTo>
                    <a:pt x="2580" y="3445"/>
                    <a:pt x="2318" y="3628"/>
                    <a:pt x="2156" y="3870"/>
                  </a:cubicBezTo>
                  <a:cubicBezTo>
                    <a:pt x="2103" y="3948"/>
                    <a:pt x="2052" y="4065"/>
                    <a:pt x="2039" y="4132"/>
                  </a:cubicBezTo>
                  <a:cubicBezTo>
                    <a:pt x="2029" y="4188"/>
                    <a:pt x="2012" y="4270"/>
                    <a:pt x="1955" y="4527"/>
                  </a:cubicBezTo>
                  <a:cubicBezTo>
                    <a:pt x="1925" y="4665"/>
                    <a:pt x="1888" y="4832"/>
                    <a:pt x="1874" y="4897"/>
                  </a:cubicBezTo>
                  <a:lnTo>
                    <a:pt x="1847" y="5016"/>
                  </a:lnTo>
                  <a:lnTo>
                    <a:pt x="930" y="5017"/>
                  </a:lnTo>
                  <a:lnTo>
                    <a:pt x="12" y="5018"/>
                  </a:lnTo>
                  <a:lnTo>
                    <a:pt x="9" y="500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Content Placeholder 3">
              <a:extLst>
                <a:ext uri="{FF2B5EF4-FFF2-40B4-BE49-F238E27FC236}">
                  <a16:creationId xmlns:a16="http://schemas.microsoft.com/office/drawing/2014/main" id="{F555EA76-2525-EAB0-0D6B-57575B12C60A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2647171"/>
              <a:ext cx="3381565" cy="266226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1pPr>
              <a:lvl2pPr marL="4572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2pPr>
              <a:lvl3pPr marL="6858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3pPr>
              <a:lvl4pPr marL="9144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4pPr>
              <a:lvl5pPr marL="11430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300" b="1">
                  <a:solidFill>
                    <a:schemeClr val="tx1"/>
                  </a:solidFill>
                  <a:cs typeface="Segoe UI" panose="020B0502040204020203" pitchFamily="34" charset="0"/>
                </a:rPr>
                <a:t>Improved access</a:t>
              </a:r>
            </a:p>
            <a:p>
              <a:r>
                <a:rPr lang="en-US" sz="1300">
                  <a:solidFill>
                    <a:schemeClr val="tx1"/>
                  </a:solidFill>
                  <a:cs typeface="Segoe UI" panose="020B0502040204020203" pitchFamily="34" charset="0"/>
                </a:rPr>
                <a:t>31% reduction in wait times</a:t>
              </a:r>
              <a:r>
                <a:rPr lang="en-US" sz="1300" baseline="30000">
                  <a:solidFill>
                    <a:schemeClr val="tx1"/>
                  </a:solidFill>
                  <a:cs typeface="Segoe UI" panose="020B0502040204020203" pitchFamily="34" charset="0"/>
                </a:rPr>
                <a:t>1</a:t>
              </a:r>
            </a:p>
            <a:p>
              <a:r>
                <a:rPr lang="en-US" sz="1300">
                  <a:solidFill>
                    <a:schemeClr val="tx1"/>
                  </a:solidFill>
                  <a:cs typeface="Segoe UI" panose="020B0502040204020203" pitchFamily="34" charset="0"/>
                </a:rPr>
                <a:t>Increases rural access by offering same day PT treatment or PT treatment via VC</a:t>
              </a:r>
            </a:p>
            <a:p>
              <a:pPr marL="0" indent="0">
                <a:buNone/>
              </a:pPr>
              <a:r>
                <a:rPr lang="en-US" sz="1300" b="1">
                  <a:solidFill>
                    <a:schemeClr val="tx1"/>
                  </a:solidFill>
                  <a:cs typeface="Segoe UI" panose="020B0502040204020203" pitchFamily="34" charset="0"/>
                </a:rPr>
                <a:t>Equal or better outcomes</a:t>
              </a:r>
            </a:p>
            <a:p>
              <a:r>
                <a:rPr lang="en-US" sz="1300">
                  <a:solidFill>
                    <a:schemeClr val="tx1"/>
                  </a:solidFill>
                  <a:cs typeface="Segoe UI" panose="020B0502040204020203" pitchFamily="34" charset="0"/>
                </a:rPr>
                <a:t>External research shows early PT is correlated with 89% reduced probability of taking opioids</a:t>
              </a:r>
              <a:r>
                <a:rPr lang="en-US" sz="1300" baseline="30000">
                  <a:solidFill>
                    <a:schemeClr val="tx1"/>
                  </a:solidFill>
                  <a:cs typeface="Segoe UI" panose="020B0502040204020203" pitchFamily="34" charset="0"/>
                </a:rPr>
                <a:t>2 </a:t>
              </a:r>
            </a:p>
            <a:p>
              <a:r>
                <a:rPr lang="en-US" sz="1300">
                  <a:solidFill>
                    <a:schemeClr val="tx1"/>
                  </a:solidFill>
                  <a:cs typeface="Segoe UI" panose="020B0502040204020203" pitchFamily="34" charset="0"/>
                </a:rPr>
                <a:t>Early access to PT reduces chronicity</a:t>
              </a:r>
              <a:r>
                <a:rPr lang="en-US" sz="1300" baseline="30000">
                  <a:solidFill>
                    <a:schemeClr val="tx1"/>
                  </a:solidFill>
                  <a:cs typeface="Segoe UI" panose="020B0502040204020203" pitchFamily="34" charset="0"/>
                </a:rPr>
                <a:t>3</a:t>
              </a:r>
            </a:p>
            <a:p>
              <a:pPr marL="0" indent="0">
                <a:buNone/>
              </a:pPr>
              <a:r>
                <a:rPr lang="en-US" sz="1300" b="1">
                  <a:solidFill>
                    <a:schemeClr val="tx1"/>
                  </a:solidFill>
                  <a:cs typeface="Segoe UI" panose="020B0502040204020203" pitchFamily="34" charset="0"/>
                </a:rPr>
                <a:t>Increased satisfaction – </a:t>
              </a:r>
              <a:r>
                <a:rPr lang="en-US" sz="1300" err="1">
                  <a:solidFill>
                    <a:schemeClr val="tx1"/>
                  </a:solidFill>
                  <a:cs typeface="Segoe UI" panose="020B0502040204020203" pitchFamily="34" charset="0"/>
                </a:rPr>
                <a:t>Vsignals</a:t>
              </a:r>
              <a:r>
                <a:rPr lang="en-US" sz="1300">
                  <a:solidFill>
                    <a:schemeClr val="tx1"/>
                  </a:solidFill>
                  <a:cs typeface="Segoe UI" panose="020B0502040204020203" pitchFamily="34" charset="0"/>
                </a:rPr>
                <a:t> as high as 97% for PACT PT (vs. 93% for PACT alone)</a:t>
              </a:r>
              <a:r>
                <a:rPr lang="en-US" sz="1300" baseline="30000">
                  <a:solidFill>
                    <a:schemeClr val="tx1"/>
                  </a:solidFill>
                  <a:cs typeface="Segoe UI" panose="020B0502040204020203" pitchFamily="34" charset="0"/>
                </a:rPr>
                <a:t>4</a:t>
              </a:r>
            </a:p>
          </p:txBody>
        </p:sp>
        <p:sp>
          <p:nvSpPr>
            <p:cNvPr id="68" name="Content Placeholder 3">
              <a:extLst>
                <a:ext uri="{FF2B5EF4-FFF2-40B4-BE49-F238E27FC236}">
                  <a16:creationId xmlns:a16="http://schemas.microsoft.com/office/drawing/2014/main" id="{1F39CD15-F3B5-14B9-B9E9-823BC867CF05}"/>
                </a:ext>
              </a:extLst>
            </p:cNvPr>
            <p:cNvSpPr txBox="1">
              <a:spLocks/>
            </p:cNvSpPr>
            <p:nvPr/>
          </p:nvSpPr>
          <p:spPr>
            <a:xfrm>
              <a:off x="1683231" y="1574914"/>
              <a:ext cx="1081903" cy="24622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1pPr>
              <a:lvl2pPr marL="4572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2pPr>
              <a:lvl3pPr marL="6858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3pPr>
              <a:lvl4pPr marL="9144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4pPr>
              <a:lvl5pPr marL="11430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>
                  <a:solidFill>
                    <a:schemeClr val="tx1"/>
                  </a:solidFill>
                  <a:cs typeface="Segoe UI" panose="020B0502040204020203" pitchFamily="34" charset="0"/>
                </a:rPr>
                <a:t>Veterans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A951C0D-380C-0E80-3C68-ACE5DB537D4D}"/>
              </a:ext>
            </a:extLst>
          </p:cNvPr>
          <p:cNvGrpSpPr/>
          <p:nvPr/>
        </p:nvGrpSpPr>
        <p:grpSpPr>
          <a:xfrm>
            <a:off x="4293651" y="1503338"/>
            <a:ext cx="3300527" cy="3934579"/>
            <a:chOff x="4667173" y="1574914"/>
            <a:chExt cx="3300527" cy="3934579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23906DF-F1C1-91A4-8D24-5EB0FF80CD9A}"/>
                </a:ext>
              </a:extLst>
            </p:cNvPr>
            <p:cNvGrpSpPr/>
            <p:nvPr/>
          </p:nvGrpSpPr>
          <p:grpSpPr>
            <a:xfrm>
              <a:off x="5560332" y="1755766"/>
              <a:ext cx="1514208" cy="914400"/>
              <a:chOff x="4133736" y="1760003"/>
              <a:chExt cx="1514208" cy="914400"/>
            </a:xfrm>
          </p:grpSpPr>
          <p:pic>
            <p:nvPicPr>
              <p:cNvPr id="62" name="Graphic 61" descr="Doctor male with solid fill">
                <a:extLst>
                  <a:ext uri="{FF2B5EF4-FFF2-40B4-BE49-F238E27FC236}">
                    <a16:creationId xmlns:a16="http://schemas.microsoft.com/office/drawing/2014/main" id="{26517836-3FDA-34D1-E2C7-F99BF8ADA7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733544" y="176000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4" name="Graphic 63" descr="Doctor female with solid fill">
                <a:extLst>
                  <a:ext uri="{FF2B5EF4-FFF2-40B4-BE49-F238E27FC236}">
                    <a16:creationId xmlns:a16="http://schemas.microsoft.com/office/drawing/2014/main" id="{B55F97EF-ABD2-F2C3-9035-6901466910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133736" y="1760003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70" name="Content Placeholder 3">
              <a:extLst>
                <a:ext uri="{FF2B5EF4-FFF2-40B4-BE49-F238E27FC236}">
                  <a16:creationId xmlns:a16="http://schemas.microsoft.com/office/drawing/2014/main" id="{43BBF1F9-0678-B655-28B1-37F5E93B8F55}"/>
                </a:ext>
              </a:extLst>
            </p:cNvPr>
            <p:cNvSpPr txBox="1">
              <a:spLocks/>
            </p:cNvSpPr>
            <p:nvPr/>
          </p:nvSpPr>
          <p:spPr>
            <a:xfrm>
              <a:off x="4667173" y="2647171"/>
              <a:ext cx="3300527" cy="2862322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1pPr>
              <a:lvl2pPr marL="4572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2pPr>
              <a:lvl3pPr marL="6858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3pPr>
              <a:lvl4pPr marL="9144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4pPr>
              <a:lvl5pPr marL="11430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300" b="1">
                  <a:solidFill>
                    <a:schemeClr val="tx1"/>
                  </a:solidFill>
                  <a:cs typeface="Segoe UI" panose="020B0502040204020203" pitchFamily="34" charset="0"/>
                </a:rPr>
                <a:t>Improves job satisfaction and retention</a:t>
              </a:r>
            </a:p>
            <a:p>
              <a:pPr marL="0" indent="0">
                <a:buNone/>
              </a:pPr>
              <a:r>
                <a:rPr lang="en-US" sz="1300">
                  <a:solidFill>
                    <a:schemeClr val="tx1"/>
                  </a:solidFill>
                  <a:cs typeface="Segoe UI" panose="020B0502040204020203" pitchFamily="34" charset="0"/>
                </a:rPr>
                <a:t>On a scale of 1 (strongly disagree) to 5 (strongly agree) employees report PACT PT:</a:t>
              </a:r>
              <a:r>
                <a:rPr lang="en-US" sz="1300" baseline="30000">
                  <a:solidFill>
                    <a:schemeClr val="tx1"/>
                  </a:solidFill>
                  <a:cs typeface="Segoe UI" panose="020B0502040204020203" pitchFamily="34" charset="0"/>
                </a:rPr>
                <a:t>5</a:t>
              </a:r>
            </a:p>
            <a:p>
              <a:r>
                <a:rPr lang="en-US" sz="1300">
                  <a:solidFill>
                    <a:schemeClr val="tx1"/>
                  </a:solidFill>
                  <a:cs typeface="Segoe UI" panose="020B0502040204020203" pitchFamily="34" charset="0"/>
                </a:rPr>
                <a:t>Improves job satisfaction (4.5)</a:t>
              </a:r>
            </a:p>
            <a:p>
              <a:r>
                <a:rPr lang="en-US" sz="1300">
                  <a:solidFill>
                    <a:schemeClr val="tx1"/>
                  </a:solidFill>
                  <a:cs typeface="Segoe UI" panose="020B0502040204020203" pitchFamily="34" charset="0"/>
                </a:rPr>
                <a:t>Makes them more likely to stay in their role (4.1)</a:t>
              </a:r>
            </a:p>
            <a:p>
              <a:r>
                <a:rPr lang="en-US" sz="1300">
                  <a:solidFill>
                    <a:schemeClr val="tx1"/>
                  </a:solidFill>
                  <a:cs typeface="Segoe UI" panose="020B0502040204020203" pitchFamily="34" charset="0"/>
                </a:rPr>
                <a:t>Allows them to provide patients higher quality care (4.8)</a:t>
              </a:r>
            </a:p>
            <a:p>
              <a:r>
                <a:rPr lang="en-US" sz="1300">
                  <a:solidFill>
                    <a:schemeClr val="tx1"/>
                  </a:solidFill>
                  <a:cs typeface="Segoe UI" panose="020B0502040204020203" pitchFamily="34" charset="0"/>
                </a:rPr>
                <a:t>Allows non-PT providers to spend less time managing patient care for MSK or chronic pain conditions (4.0)</a:t>
              </a:r>
            </a:p>
            <a:p>
              <a:endParaRPr lang="en-US" sz="1300">
                <a:solidFill>
                  <a:schemeClr val="tx1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71" name="Content Placeholder 3">
              <a:extLst>
                <a:ext uri="{FF2B5EF4-FFF2-40B4-BE49-F238E27FC236}">
                  <a16:creationId xmlns:a16="http://schemas.microsoft.com/office/drawing/2014/main" id="{77E60C4C-03D3-6FBA-21AD-D87A2B0D5C36}"/>
                </a:ext>
              </a:extLst>
            </p:cNvPr>
            <p:cNvSpPr txBox="1">
              <a:spLocks/>
            </p:cNvSpPr>
            <p:nvPr/>
          </p:nvSpPr>
          <p:spPr>
            <a:xfrm>
              <a:off x="5126681" y="1574914"/>
              <a:ext cx="2381511" cy="24622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1pPr>
              <a:lvl2pPr marL="4572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2pPr>
              <a:lvl3pPr marL="6858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3pPr>
              <a:lvl4pPr marL="9144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4pPr>
              <a:lvl5pPr marL="11430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>
                  <a:solidFill>
                    <a:schemeClr val="tx1"/>
                  </a:solidFill>
                  <a:latin typeface="Segoe UI"/>
                  <a:cs typeface="Segoe UI"/>
                </a:rPr>
                <a:t>PACT RNs and Providers</a:t>
              </a:r>
              <a:endParaRPr lang="en-US" sz="1600" b="1">
                <a:solidFill>
                  <a:schemeClr val="tx1"/>
                </a:solidFill>
                <a:cs typeface="Segoe UI" panose="020B0502040204020203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E3A73DE-CA82-9C69-CD82-46C6B0CA71EC}"/>
              </a:ext>
            </a:extLst>
          </p:cNvPr>
          <p:cNvGrpSpPr/>
          <p:nvPr/>
        </p:nvGrpSpPr>
        <p:grpSpPr>
          <a:xfrm>
            <a:off x="7961821" y="1503338"/>
            <a:ext cx="3952435" cy="4864607"/>
            <a:chOff x="7961821" y="1574914"/>
            <a:chExt cx="3952435" cy="4864607"/>
          </a:xfrm>
        </p:grpSpPr>
        <p:sp>
          <p:nvSpPr>
            <p:cNvPr id="60" name="Rounded Rectangle 97">
              <a:extLst>
                <a:ext uri="{FF2B5EF4-FFF2-40B4-BE49-F238E27FC236}">
                  <a16:creationId xmlns:a16="http://schemas.microsoft.com/office/drawing/2014/main" id="{951F2ECA-7B08-34A2-44FD-101B67BEF970}"/>
                </a:ext>
              </a:extLst>
            </p:cNvPr>
            <p:cNvSpPr/>
            <p:nvPr/>
          </p:nvSpPr>
          <p:spPr>
            <a:xfrm flipH="1">
              <a:off x="9491882" y="1869311"/>
              <a:ext cx="914400" cy="612086"/>
            </a:xfrm>
            <a:custGeom>
              <a:avLst/>
              <a:gdLst/>
              <a:ahLst/>
              <a:cxnLst/>
              <a:rect l="l" t="t" r="r" b="b"/>
              <a:pathLst>
                <a:path w="2306979" h="1580907">
                  <a:moveTo>
                    <a:pt x="1320414" y="995545"/>
                  </a:moveTo>
                  <a:lnTo>
                    <a:pt x="1320414" y="1434097"/>
                  </a:lnTo>
                  <a:lnTo>
                    <a:pt x="980495" y="1434097"/>
                  </a:lnTo>
                  <a:lnTo>
                    <a:pt x="980495" y="995545"/>
                  </a:lnTo>
                  <a:close/>
                  <a:moveTo>
                    <a:pt x="378458" y="972858"/>
                  </a:moveTo>
                  <a:cubicBezTo>
                    <a:pt x="385458" y="972858"/>
                    <a:pt x="391133" y="978533"/>
                    <a:pt x="391133" y="985533"/>
                  </a:cubicBezTo>
                  <a:lnTo>
                    <a:pt x="391133" y="1081243"/>
                  </a:lnTo>
                  <a:cubicBezTo>
                    <a:pt x="391133" y="1088243"/>
                    <a:pt x="385458" y="1093918"/>
                    <a:pt x="378458" y="1093918"/>
                  </a:cubicBezTo>
                  <a:lnTo>
                    <a:pt x="276860" y="1093918"/>
                  </a:lnTo>
                  <a:cubicBezTo>
                    <a:pt x="269860" y="1093918"/>
                    <a:pt x="264185" y="1088243"/>
                    <a:pt x="264185" y="1081243"/>
                  </a:cubicBezTo>
                  <a:lnTo>
                    <a:pt x="264185" y="985533"/>
                  </a:lnTo>
                  <a:cubicBezTo>
                    <a:pt x="264185" y="978533"/>
                    <a:pt x="269860" y="972858"/>
                    <a:pt x="276860" y="972858"/>
                  </a:cubicBezTo>
                  <a:close/>
                  <a:moveTo>
                    <a:pt x="553823" y="972858"/>
                  </a:moveTo>
                  <a:cubicBezTo>
                    <a:pt x="560823" y="972858"/>
                    <a:pt x="566498" y="978533"/>
                    <a:pt x="566498" y="985533"/>
                  </a:cubicBezTo>
                  <a:lnTo>
                    <a:pt x="566498" y="1081243"/>
                  </a:lnTo>
                  <a:cubicBezTo>
                    <a:pt x="566498" y="1088243"/>
                    <a:pt x="560823" y="1093918"/>
                    <a:pt x="553823" y="1093918"/>
                  </a:cubicBezTo>
                  <a:lnTo>
                    <a:pt x="452225" y="1093918"/>
                  </a:lnTo>
                  <a:cubicBezTo>
                    <a:pt x="445225" y="1093918"/>
                    <a:pt x="439550" y="1088243"/>
                    <a:pt x="439550" y="1081243"/>
                  </a:cubicBezTo>
                  <a:lnTo>
                    <a:pt x="439550" y="985533"/>
                  </a:lnTo>
                  <a:cubicBezTo>
                    <a:pt x="439550" y="978533"/>
                    <a:pt x="445225" y="972858"/>
                    <a:pt x="452225" y="972858"/>
                  </a:cubicBezTo>
                  <a:close/>
                  <a:moveTo>
                    <a:pt x="1864458" y="972858"/>
                  </a:moveTo>
                  <a:cubicBezTo>
                    <a:pt x="1871458" y="972858"/>
                    <a:pt x="1877133" y="978533"/>
                    <a:pt x="1877133" y="985533"/>
                  </a:cubicBezTo>
                  <a:lnTo>
                    <a:pt x="1877133" y="1081243"/>
                  </a:lnTo>
                  <a:cubicBezTo>
                    <a:pt x="1877133" y="1088243"/>
                    <a:pt x="1871458" y="1093918"/>
                    <a:pt x="1864458" y="1093918"/>
                  </a:cubicBezTo>
                  <a:lnTo>
                    <a:pt x="1762860" y="1093918"/>
                  </a:lnTo>
                  <a:cubicBezTo>
                    <a:pt x="1755860" y="1093918"/>
                    <a:pt x="1750185" y="1088243"/>
                    <a:pt x="1750185" y="1081243"/>
                  </a:cubicBezTo>
                  <a:lnTo>
                    <a:pt x="1750185" y="985533"/>
                  </a:lnTo>
                  <a:cubicBezTo>
                    <a:pt x="1750185" y="978533"/>
                    <a:pt x="1755860" y="972858"/>
                    <a:pt x="1762860" y="972858"/>
                  </a:cubicBezTo>
                  <a:close/>
                  <a:moveTo>
                    <a:pt x="2039823" y="972858"/>
                  </a:moveTo>
                  <a:cubicBezTo>
                    <a:pt x="2046823" y="972858"/>
                    <a:pt x="2052498" y="978533"/>
                    <a:pt x="2052498" y="985533"/>
                  </a:cubicBezTo>
                  <a:lnTo>
                    <a:pt x="2052498" y="1081243"/>
                  </a:lnTo>
                  <a:cubicBezTo>
                    <a:pt x="2052498" y="1088243"/>
                    <a:pt x="2046823" y="1093918"/>
                    <a:pt x="2039823" y="1093918"/>
                  </a:cubicBezTo>
                  <a:lnTo>
                    <a:pt x="1938225" y="1093918"/>
                  </a:lnTo>
                  <a:cubicBezTo>
                    <a:pt x="1931225" y="1093918"/>
                    <a:pt x="1925550" y="1088243"/>
                    <a:pt x="1925550" y="1081243"/>
                  </a:cubicBezTo>
                  <a:lnTo>
                    <a:pt x="1925550" y="985533"/>
                  </a:lnTo>
                  <a:cubicBezTo>
                    <a:pt x="1925550" y="978533"/>
                    <a:pt x="1931225" y="972858"/>
                    <a:pt x="1938225" y="972858"/>
                  </a:cubicBezTo>
                  <a:close/>
                  <a:moveTo>
                    <a:pt x="378458" y="771126"/>
                  </a:moveTo>
                  <a:cubicBezTo>
                    <a:pt x="385458" y="771126"/>
                    <a:pt x="391133" y="776801"/>
                    <a:pt x="391133" y="783801"/>
                  </a:cubicBezTo>
                  <a:lnTo>
                    <a:pt x="391133" y="879511"/>
                  </a:lnTo>
                  <a:cubicBezTo>
                    <a:pt x="391133" y="886511"/>
                    <a:pt x="385458" y="892186"/>
                    <a:pt x="378458" y="892186"/>
                  </a:cubicBezTo>
                  <a:lnTo>
                    <a:pt x="276860" y="892186"/>
                  </a:lnTo>
                  <a:cubicBezTo>
                    <a:pt x="269860" y="892186"/>
                    <a:pt x="264185" y="886511"/>
                    <a:pt x="264185" y="879511"/>
                  </a:cubicBezTo>
                  <a:lnTo>
                    <a:pt x="264185" y="783801"/>
                  </a:lnTo>
                  <a:cubicBezTo>
                    <a:pt x="264185" y="776801"/>
                    <a:pt x="269860" y="771126"/>
                    <a:pt x="276860" y="771126"/>
                  </a:cubicBezTo>
                  <a:close/>
                  <a:moveTo>
                    <a:pt x="553823" y="771126"/>
                  </a:moveTo>
                  <a:cubicBezTo>
                    <a:pt x="560823" y="771126"/>
                    <a:pt x="566498" y="776801"/>
                    <a:pt x="566498" y="783801"/>
                  </a:cubicBezTo>
                  <a:lnTo>
                    <a:pt x="566498" y="879511"/>
                  </a:lnTo>
                  <a:cubicBezTo>
                    <a:pt x="566498" y="886511"/>
                    <a:pt x="560823" y="892186"/>
                    <a:pt x="553823" y="892186"/>
                  </a:cubicBezTo>
                  <a:lnTo>
                    <a:pt x="452225" y="892186"/>
                  </a:lnTo>
                  <a:cubicBezTo>
                    <a:pt x="445225" y="892186"/>
                    <a:pt x="439550" y="886511"/>
                    <a:pt x="439550" y="879511"/>
                  </a:cubicBezTo>
                  <a:lnTo>
                    <a:pt x="439550" y="783801"/>
                  </a:lnTo>
                  <a:cubicBezTo>
                    <a:pt x="439550" y="776801"/>
                    <a:pt x="445225" y="771126"/>
                    <a:pt x="452225" y="771126"/>
                  </a:cubicBezTo>
                  <a:close/>
                  <a:moveTo>
                    <a:pt x="1864458" y="771126"/>
                  </a:moveTo>
                  <a:cubicBezTo>
                    <a:pt x="1871458" y="771126"/>
                    <a:pt x="1877133" y="776801"/>
                    <a:pt x="1877133" y="783801"/>
                  </a:cubicBezTo>
                  <a:lnTo>
                    <a:pt x="1877133" y="879511"/>
                  </a:lnTo>
                  <a:cubicBezTo>
                    <a:pt x="1877133" y="886511"/>
                    <a:pt x="1871458" y="892186"/>
                    <a:pt x="1864458" y="892186"/>
                  </a:cubicBezTo>
                  <a:lnTo>
                    <a:pt x="1762860" y="892186"/>
                  </a:lnTo>
                  <a:cubicBezTo>
                    <a:pt x="1755860" y="892186"/>
                    <a:pt x="1750185" y="886511"/>
                    <a:pt x="1750185" y="879511"/>
                  </a:cubicBezTo>
                  <a:lnTo>
                    <a:pt x="1750185" y="783801"/>
                  </a:lnTo>
                  <a:cubicBezTo>
                    <a:pt x="1750185" y="776801"/>
                    <a:pt x="1755860" y="771126"/>
                    <a:pt x="1762860" y="771126"/>
                  </a:cubicBezTo>
                  <a:close/>
                  <a:moveTo>
                    <a:pt x="2039823" y="771126"/>
                  </a:moveTo>
                  <a:cubicBezTo>
                    <a:pt x="2046823" y="771126"/>
                    <a:pt x="2052498" y="776801"/>
                    <a:pt x="2052498" y="783801"/>
                  </a:cubicBezTo>
                  <a:lnTo>
                    <a:pt x="2052498" y="879511"/>
                  </a:lnTo>
                  <a:cubicBezTo>
                    <a:pt x="2052498" y="886511"/>
                    <a:pt x="2046823" y="892186"/>
                    <a:pt x="2039823" y="892186"/>
                  </a:cubicBezTo>
                  <a:lnTo>
                    <a:pt x="1938225" y="892186"/>
                  </a:lnTo>
                  <a:cubicBezTo>
                    <a:pt x="1931225" y="892186"/>
                    <a:pt x="1925550" y="886511"/>
                    <a:pt x="1925550" y="879511"/>
                  </a:cubicBezTo>
                  <a:lnTo>
                    <a:pt x="1925550" y="783801"/>
                  </a:lnTo>
                  <a:cubicBezTo>
                    <a:pt x="1925550" y="776801"/>
                    <a:pt x="1931225" y="771126"/>
                    <a:pt x="1938225" y="771126"/>
                  </a:cubicBezTo>
                  <a:close/>
                  <a:moveTo>
                    <a:pt x="378458" y="574337"/>
                  </a:moveTo>
                  <a:cubicBezTo>
                    <a:pt x="385458" y="574337"/>
                    <a:pt x="391133" y="580012"/>
                    <a:pt x="391133" y="587012"/>
                  </a:cubicBezTo>
                  <a:lnTo>
                    <a:pt x="391133" y="682722"/>
                  </a:lnTo>
                  <a:cubicBezTo>
                    <a:pt x="391133" y="689722"/>
                    <a:pt x="385458" y="695397"/>
                    <a:pt x="378458" y="695397"/>
                  </a:cubicBezTo>
                  <a:lnTo>
                    <a:pt x="276860" y="695397"/>
                  </a:lnTo>
                  <a:cubicBezTo>
                    <a:pt x="269860" y="695397"/>
                    <a:pt x="264185" y="689722"/>
                    <a:pt x="264185" y="682722"/>
                  </a:cubicBezTo>
                  <a:lnTo>
                    <a:pt x="264185" y="587012"/>
                  </a:lnTo>
                  <a:cubicBezTo>
                    <a:pt x="264185" y="580012"/>
                    <a:pt x="269860" y="574337"/>
                    <a:pt x="276860" y="574337"/>
                  </a:cubicBezTo>
                  <a:close/>
                  <a:moveTo>
                    <a:pt x="553823" y="574337"/>
                  </a:moveTo>
                  <a:cubicBezTo>
                    <a:pt x="560823" y="574337"/>
                    <a:pt x="566498" y="580012"/>
                    <a:pt x="566498" y="587012"/>
                  </a:cubicBezTo>
                  <a:lnTo>
                    <a:pt x="566498" y="682722"/>
                  </a:lnTo>
                  <a:cubicBezTo>
                    <a:pt x="566498" y="689722"/>
                    <a:pt x="560823" y="695397"/>
                    <a:pt x="553823" y="695397"/>
                  </a:cubicBezTo>
                  <a:lnTo>
                    <a:pt x="452225" y="695397"/>
                  </a:lnTo>
                  <a:cubicBezTo>
                    <a:pt x="445225" y="695397"/>
                    <a:pt x="439550" y="689722"/>
                    <a:pt x="439550" y="682722"/>
                  </a:cubicBezTo>
                  <a:lnTo>
                    <a:pt x="439550" y="587012"/>
                  </a:lnTo>
                  <a:cubicBezTo>
                    <a:pt x="439550" y="580012"/>
                    <a:pt x="445225" y="574337"/>
                    <a:pt x="452225" y="574337"/>
                  </a:cubicBezTo>
                  <a:close/>
                  <a:moveTo>
                    <a:pt x="1864458" y="574337"/>
                  </a:moveTo>
                  <a:cubicBezTo>
                    <a:pt x="1871458" y="574337"/>
                    <a:pt x="1877133" y="580012"/>
                    <a:pt x="1877133" y="587012"/>
                  </a:cubicBezTo>
                  <a:lnTo>
                    <a:pt x="1877133" y="682722"/>
                  </a:lnTo>
                  <a:cubicBezTo>
                    <a:pt x="1877133" y="689722"/>
                    <a:pt x="1871458" y="695397"/>
                    <a:pt x="1864458" y="695397"/>
                  </a:cubicBezTo>
                  <a:lnTo>
                    <a:pt x="1762860" y="695397"/>
                  </a:lnTo>
                  <a:cubicBezTo>
                    <a:pt x="1755860" y="695397"/>
                    <a:pt x="1750185" y="689722"/>
                    <a:pt x="1750185" y="682722"/>
                  </a:cubicBezTo>
                  <a:lnTo>
                    <a:pt x="1750185" y="587012"/>
                  </a:lnTo>
                  <a:cubicBezTo>
                    <a:pt x="1750185" y="580012"/>
                    <a:pt x="1755860" y="574337"/>
                    <a:pt x="1762860" y="574337"/>
                  </a:cubicBezTo>
                  <a:close/>
                  <a:moveTo>
                    <a:pt x="2039823" y="574337"/>
                  </a:moveTo>
                  <a:cubicBezTo>
                    <a:pt x="2046823" y="574337"/>
                    <a:pt x="2052498" y="580012"/>
                    <a:pt x="2052498" y="587012"/>
                  </a:cubicBezTo>
                  <a:lnTo>
                    <a:pt x="2052498" y="682722"/>
                  </a:lnTo>
                  <a:cubicBezTo>
                    <a:pt x="2052498" y="689722"/>
                    <a:pt x="2046823" y="695397"/>
                    <a:pt x="2039823" y="695397"/>
                  </a:cubicBezTo>
                  <a:lnTo>
                    <a:pt x="1938225" y="695397"/>
                  </a:lnTo>
                  <a:cubicBezTo>
                    <a:pt x="1931225" y="695397"/>
                    <a:pt x="1925550" y="689722"/>
                    <a:pt x="1925550" y="682722"/>
                  </a:cubicBezTo>
                  <a:lnTo>
                    <a:pt x="1925550" y="587012"/>
                  </a:lnTo>
                  <a:cubicBezTo>
                    <a:pt x="1925550" y="580012"/>
                    <a:pt x="1931225" y="574337"/>
                    <a:pt x="1938225" y="574337"/>
                  </a:cubicBezTo>
                  <a:close/>
                  <a:moveTo>
                    <a:pt x="1221452" y="130550"/>
                  </a:moveTo>
                  <a:lnTo>
                    <a:pt x="1106602" y="130550"/>
                  </a:lnTo>
                  <a:lnTo>
                    <a:pt x="1106602" y="283796"/>
                  </a:lnTo>
                  <a:lnTo>
                    <a:pt x="957634" y="283796"/>
                  </a:lnTo>
                  <a:lnTo>
                    <a:pt x="957634" y="398644"/>
                  </a:lnTo>
                  <a:lnTo>
                    <a:pt x="1106602" y="398644"/>
                  </a:lnTo>
                  <a:lnTo>
                    <a:pt x="1106602" y="551890"/>
                  </a:lnTo>
                  <a:lnTo>
                    <a:pt x="1221452" y="551890"/>
                  </a:lnTo>
                  <a:lnTo>
                    <a:pt x="1221452" y="398644"/>
                  </a:lnTo>
                  <a:lnTo>
                    <a:pt x="1370422" y="398644"/>
                  </a:lnTo>
                  <a:lnTo>
                    <a:pt x="1370422" y="283796"/>
                  </a:lnTo>
                  <a:lnTo>
                    <a:pt x="1221452" y="283796"/>
                  </a:lnTo>
                  <a:close/>
                  <a:moveTo>
                    <a:pt x="1161110" y="48239"/>
                  </a:moveTo>
                  <a:cubicBezTo>
                    <a:pt x="1322919" y="48239"/>
                    <a:pt x="1454091" y="179411"/>
                    <a:pt x="1454091" y="341220"/>
                  </a:cubicBezTo>
                  <a:cubicBezTo>
                    <a:pt x="1454091" y="503029"/>
                    <a:pt x="1322919" y="634201"/>
                    <a:pt x="1161110" y="634201"/>
                  </a:cubicBezTo>
                  <a:cubicBezTo>
                    <a:pt x="999301" y="634201"/>
                    <a:pt x="868129" y="503029"/>
                    <a:pt x="868129" y="341220"/>
                  </a:cubicBezTo>
                  <a:cubicBezTo>
                    <a:pt x="868129" y="179411"/>
                    <a:pt x="999301" y="48239"/>
                    <a:pt x="1161110" y="48239"/>
                  </a:cubicBezTo>
                  <a:close/>
                  <a:moveTo>
                    <a:pt x="1510534" y="0"/>
                  </a:moveTo>
                  <a:lnTo>
                    <a:pt x="817521" y="0"/>
                  </a:lnTo>
                  <a:cubicBezTo>
                    <a:pt x="766835" y="0"/>
                    <a:pt x="725745" y="41090"/>
                    <a:pt x="725745" y="91776"/>
                  </a:cubicBezTo>
                  <a:lnTo>
                    <a:pt x="725745" y="1424779"/>
                  </a:lnTo>
                  <a:lnTo>
                    <a:pt x="727977" y="1434097"/>
                  </a:lnTo>
                  <a:lnTo>
                    <a:pt x="681755" y="1434097"/>
                  </a:lnTo>
                  <a:cubicBezTo>
                    <a:pt x="668182" y="1418389"/>
                    <a:pt x="660055" y="1397746"/>
                    <a:pt x="660055" y="1375204"/>
                  </a:cubicBezTo>
                  <a:lnTo>
                    <a:pt x="660055" y="406281"/>
                  </a:lnTo>
                  <a:cubicBezTo>
                    <a:pt x="660055" y="390845"/>
                    <a:pt x="663866" y="376300"/>
                    <a:pt x="671635" y="364080"/>
                  </a:cubicBezTo>
                  <a:lnTo>
                    <a:pt x="223060" y="364080"/>
                  </a:lnTo>
                  <a:cubicBezTo>
                    <a:pt x="172374" y="364080"/>
                    <a:pt x="131284" y="405170"/>
                    <a:pt x="131284" y="455856"/>
                  </a:cubicBezTo>
                  <a:lnTo>
                    <a:pt x="131284" y="1424779"/>
                  </a:lnTo>
                  <a:lnTo>
                    <a:pt x="133166" y="1434097"/>
                  </a:lnTo>
                  <a:lnTo>
                    <a:pt x="0" y="1434097"/>
                  </a:lnTo>
                  <a:lnTo>
                    <a:pt x="0" y="1580907"/>
                  </a:lnTo>
                  <a:lnTo>
                    <a:pt x="2306979" y="1580907"/>
                  </a:lnTo>
                  <a:lnTo>
                    <a:pt x="2306979" y="1434097"/>
                  </a:lnTo>
                  <a:lnTo>
                    <a:pt x="2183518" y="1434097"/>
                  </a:lnTo>
                  <a:cubicBezTo>
                    <a:pt x="2185236" y="1431130"/>
                    <a:pt x="2185399" y="1427974"/>
                    <a:pt x="2185399" y="1424779"/>
                  </a:cubicBezTo>
                  <a:lnTo>
                    <a:pt x="2185399" y="455856"/>
                  </a:lnTo>
                  <a:cubicBezTo>
                    <a:pt x="2185399" y="405170"/>
                    <a:pt x="2144309" y="364080"/>
                    <a:pt x="2093623" y="364080"/>
                  </a:cubicBezTo>
                  <a:lnTo>
                    <a:pt x="1645048" y="364080"/>
                  </a:lnTo>
                  <a:cubicBezTo>
                    <a:pt x="1652817" y="376300"/>
                    <a:pt x="1656628" y="390845"/>
                    <a:pt x="1656628" y="406281"/>
                  </a:cubicBezTo>
                  <a:lnTo>
                    <a:pt x="1656628" y="1375204"/>
                  </a:lnTo>
                  <a:cubicBezTo>
                    <a:pt x="1656628" y="1397964"/>
                    <a:pt x="1648343" y="1418789"/>
                    <a:pt x="1633920" y="1434097"/>
                  </a:cubicBezTo>
                  <a:lnTo>
                    <a:pt x="1600377" y="1434097"/>
                  </a:lnTo>
                  <a:cubicBezTo>
                    <a:pt x="1602147" y="1431134"/>
                    <a:pt x="1602310" y="1427976"/>
                    <a:pt x="1602310" y="1424779"/>
                  </a:cubicBezTo>
                  <a:lnTo>
                    <a:pt x="1602310" y="91776"/>
                  </a:lnTo>
                  <a:cubicBezTo>
                    <a:pt x="1602310" y="41090"/>
                    <a:pt x="1561220" y="0"/>
                    <a:pt x="1510534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Content Placeholder 3">
              <a:extLst>
                <a:ext uri="{FF2B5EF4-FFF2-40B4-BE49-F238E27FC236}">
                  <a16:creationId xmlns:a16="http://schemas.microsoft.com/office/drawing/2014/main" id="{6B2EBAC9-9937-F87E-4E5F-D3BD695C31F7}"/>
                </a:ext>
              </a:extLst>
            </p:cNvPr>
            <p:cNvSpPr txBox="1">
              <a:spLocks/>
            </p:cNvSpPr>
            <p:nvPr/>
          </p:nvSpPr>
          <p:spPr>
            <a:xfrm>
              <a:off x="7961821" y="2669258"/>
              <a:ext cx="3952435" cy="377026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1pPr>
              <a:lvl2pPr marL="4572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2pPr>
              <a:lvl3pPr marL="6858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3pPr>
              <a:lvl4pPr marL="9144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4pPr>
              <a:lvl5pPr marL="11430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300" dirty="0">
                  <a:solidFill>
                    <a:schemeClr val="tx1"/>
                  </a:solidFill>
                  <a:latin typeface="Segoe UI"/>
                  <a:cs typeface="Segoe UI"/>
                </a:rPr>
                <a:t>PACT PT drives </a:t>
              </a:r>
              <a:r>
                <a:rPr lang="en-US" sz="1300" b="1" dirty="0">
                  <a:solidFill>
                    <a:schemeClr val="tx1"/>
                  </a:solidFill>
                  <a:latin typeface="Segoe UI"/>
                  <a:cs typeface="Segoe UI"/>
                </a:rPr>
                <a:t>significant cost savings:</a:t>
              </a:r>
            </a:p>
            <a:p>
              <a:r>
                <a:rPr lang="en-US" sz="1300" dirty="0">
                  <a:solidFill>
                    <a:schemeClr val="tx1"/>
                  </a:solidFill>
                  <a:latin typeface="Segoe UI"/>
                  <a:cs typeface="Segoe UI"/>
                </a:rPr>
                <a:t>Contributes to </a:t>
              </a:r>
              <a:r>
                <a:rPr lang="en-US" sz="1300" b="1" dirty="0">
                  <a:solidFill>
                    <a:schemeClr val="tx1"/>
                  </a:solidFill>
                  <a:latin typeface="Segoe UI"/>
                  <a:cs typeface="Segoe UI"/>
                </a:rPr>
                <a:t>reducing unnecessary imaging and specialty referrals</a:t>
              </a:r>
              <a:r>
                <a:rPr lang="en-US" sz="1300" dirty="0">
                  <a:solidFill>
                    <a:schemeClr val="tx1"/>
                  </a:solidFill>
                  <a:latin typeface="Segoe UI"/>
                  <a:cs typeface="Segoe UI"/>
                </a:rPr>
                <a:t>, e.g., at VISN 23 between FY17 and FY20 after PACT PT was implemented</a:t>
              </a:r>
              <a:r>
                <a:rPr lang="en-US" sz="1300" baseline="30000" dirty="0">
                  <a:solidFill>
                    <a:schemeClr val="tx1"/>
                  </a:solidFill>
                  <a:latin typeface="Segoe UI"/>
                  <a:cs typeface="Segoe UI"/>
                </a:rPr>
                <a:t>1</a:t>
              </a:r>
            </a:p>
            <a:p>
              <a:pPr lvl="1"/>
              <a:r>
                <a:rPr lang="en-US" sz="1300" dirty="0">
                  <a:solidFill>
                    <a:schemeClr val="tx1"/>
                  </a:solidFill>
                  <a:latin typeface="Segoe UI"/>
                  <a:cs typeface="Segoe UI"/>
                </a:rPr>
                <a:t>77% reduction in imaging </a:t>
              </a:r>
              <a:endParaRPr lang="en-US" sz="1300" dirty="0">
                <a:solidFill>
                  <a:schemeClr val="tx1"/>
                </a:solidFill>
                <a:cs typeface="Segoe UI" panose="020B0502040204020203" pitchFamily="34" charset="0"/>
              </a:endParaRPr>
            </a:p>
            <a:p>
              <a:pPr lvl="1"/>
              <a:r>
                <a:rPr lang="en-US" sz="1300" dirty="0">
                  <a:solidFill>
                    <a:schemeClr val="tx1"/>
                  </a:solidFill>
                  <a:latin typeface="Segoe UI"/>
                  <a:cs typeface="Segoe UI"/>
                </a:rPr>
                <a:t>55% reduction in pain referrals</a:t>
              </a:r>
            </a:p>
            <a:p>
              <a:pPr lvl="1"/>
              <a:r>
                <a:rPr lang="en-US" sz="1300" dirty="0">
                  <a:solidFill>
                    <a:schemeClr val="tx1"/>
                  </a:solidFill>
                  <a:latin typeface="Segoe UI"/>
                  <a:cs typeface="Segoe UI"/>
                </a:rPr>
                <a:t>46% reduction in ortho / surgeries</a:t>
              </a:r>
            </a:p>
            <a:p>
              <a:r>
                <a:rPr lang="en-US" sz="1300" dirty="0">
                  <a:solidFill>
                    <a:schemeClr val="tx1"/>
                  </a:solidFill>
                  <a:latin typeface="Segoe UI"/>
                  <a:cs typeface="Segoe UI"/>
                </a:rPr>
                <a:t>Can be implemented cost-neutrally</a:t>
              </a:r>
              <a:r>
                <a:rPr lang="en-US" sz="1300" baseline="30000" dirty="0">
                  <a:solidFill>
                    <a:schemeClr val="tx1"/>
                  </a:solidFill>
                  <a:latin typeface="Segoe UI"/>
                  <a:cs typeface="Segoe UI"/>
                </a:rPr>
                <a:t>6</a:t>
              </a:r>
            </a:p>
            <a:p>
              <a:r>
                <a:rPr lang="en-US" sz="1300" b="1" dirty="0">
                  <a:solidFill>
                    <a:schemeClr val="tx1"/>
                  </a:solidFill>
                  <a:latin typeface="Segoe UI"/>
                  <a:cs typeface="Segoe UI"/>
                </a:rPr>
                <a:t>Breakeven of ~100 community care referrals </a:t>
              </a:r>
              <a:r>
                <a:rPr lang="en-US" sz="1300" dirty="0">
                  <a:solidFill>
                    <a:schemeClr val="tx1"/>
                  </a:solidFill>
                  <a:latin typeface="Segoe UI"/>
                  <a:cs typeface="Segoe UI"/>
                </a:rPr>
                <a:t>brought in-house to fund 1 additional PT</a:t>
              </a:r>
              <a:r>
                <a:rPr lang="en-US" sz="1300" baseline="30000" dirty="0">
                  <a:solidFill>
                    <a:schemeClr val="tx1"/>
                  </a:solidFill>
                  <a:latin typeface="Segoe UI"/>
                  <a:cs typeface="Segoe UI"/>
                </a:rPr>
                <a:t>6</a:t>
              </a:r>
            </a:p>
            <a:p>
              <a:r>
                <a:rPr lang="en-US" sz="1300" b="1" dirty="0">
                  <a:solidFill>
                    <a:schemeClr val="tx1"/>
                  </a:solidFill>
                  <a:latin typeface="Segoe UI"/>
                  <a:cs typeface="Segoe UI"/>
                </a:rPr>
                <a:t>Fewer sessions needed </a:t>
              </a:r>
              <a:r>
                <a:rPr lang="en-US" sz="1300" dirty="0">
                  <a:solidFill>
                    <a:schemeClr val="tx1"/>
                  </a:solidFill>
                  <a:latin typeface="Segoe UI"/>
                  <a:cs typeface="Segoe UI"/>
                </a:rPr>
                <a:t>– 55% of patients required only 1 session</a:t>
              </a:r>
              <a:r>
                <a:rPr lang="en-US" sz="1300" baseline="30000" dirty="0">
                  <a:solidFill>
                    <a:schemeClr val="tx1"/>
                  </a:solidFill>
                  <a:latin typeface="Segoe UI"/>
                  <a:cs typeface="Segoe UI"/>
                </a:rPr>
                <a:t>7</a:t>
              </a:r>
              <a:endParaRPr lang="en-US" dirty="0">
                <a:solidFill>
                  <a:schemeClr val="tx1"/>
                </a:solidFill>
              </a:endParaRPr>
            </a:p>
            <a:p>
              <a:r>
                <a:rPr lang="en-US" sz="1300">
                  <a:solidFill>
                    <a:schemeClr val="tx1"/>
                  </a:solidFill>
                  <a:cs typeface="Segoe UI" panose="020B0502040204020203" pitchFamily="34" charset="0"/>
                </a:rPr>
                <a:t>Does not adversely impact VERA</a:t>
              </a:r>
            </a:p>
            <a:p>
              <a:pPr marL="0" indent="0">
                <a:buNone/>
              </a:pPr>
              <a:endParaRPr lang="en-US" sz="1300">
                <a:solidFill>
                  <a:schemeClr val="tx1"/>
                </a:solidFill>
                <a:cs typeface="Segoe UI" panose="020B0502040204020203" pitchFamily="34" charset="0"/>
              </a:endParaRPr>
            </a:p>
            <a:p>
              <a:endParaRPr lang="en-US" sz="1300">
                <a:solidFill>
                  <a:schemeClr val="tx1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73" name="Content Placeholder 3">
              <a:extLst>
                <a:ext uri="{FF2B5EF4-FFF2-40B4-BE49-F238E27FC236}">
                  <a16:creationId xmlns:a16="http://schemas.microsoft.com/office/drawing/2014/main" id="{FA102A38-6ED3-AD45-6323-1FE3D39F7AE4}"/>
                </a:ext>
              </a:extLst>
            </p:cNvPr>
            <p:cNvSpPr txBox="1">
              <a:spLocks/>
            </p:cNvSpPr>
            <p:nvPr/>
          </p:nvSpPr>
          <p:spPr>
            <a:xfrm>
              <a:off x="9034413" y="1574914"/>
              <a:ext cx="1829338" cy="24622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1pPr>
              <a:lvl2pPr marL="4572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2pPr>
              <a:lvl3pPr marL="6858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3pPr>
              <a:lvl4pPr marL="9144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4pPr>
              <a:lvl5pPr marL="11430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3D6B"/>
                </a:buClr>
                <a:buSzTx/>
                <a:buFont typeface="Arial" panose="020B0604020202020204" pitchFamily="34" charset="0"/>
                <a:buChar char="•"/>
                <a:tabLst/>
                <a:defRPr lang="en-US" sz="2000" b="0" i="0" kern="1200" dirty="0">
                  <a:solidFill>
                    <a:srgbClr val="404040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>
                  <a:solidFill>
                    <a:schemeClr val="tx1"/>
                  </a:solidFill>
                  <a:cs typeface="Segoe UI" panose="020B0502040204020203" pitchFamily="34" charset="0"/>
                </a:rPr>
                <a:t>VHA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BAC11A-2FF8-103D-EC5B-622615B0E751}"/>
              </a:ext>
            </a:extLst>
          </p:cNvPr>
          <p:cNvSpPr txBox="1"/>
          <p:nvPr/>
        </p:nvSpPr>
        <p:spPr>
          <a:xfrm>
            <a:off x="3204471" y="5815187"/>
            <a:ext cx="7698985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750" dirty="0">
                <a:latin typeface="Europa"/>
              </a:rPr>
              <a:t>1. Data provided by VISN 23</a:t>
            </a:r>
          </a:p>
          <a:p>
            <a:r>
              <a:rPr lang="en-US" sz="750" dirty="0">
                <a:latin typeface="Europa"/>
              </a:rPr>
              <a:t>2. Association of Early Physical Therapy With Long-term Opioid Use Among Opioid-Naive Patients With Musculoskeletal Pain – Jama, 2018</a:t>
            </a:r>
          </a:p>
          <a:p>
            <a:r>
              <a:rPr lang="en-US" sz="750" dirty="0">
                <a:latin typeface="Europa"/>
              </a:rPr>
              <a:t>3. Impact of interprofessional embedding of physical therapy in a primary care training clinic (2021)</a:t>
            </a:r>
          </a:p>
          <a:p>
            <a:r>
              <a:rPr lang="en-US" sz="750" dirty="0">
                <a:latin typeface="Europa"/>
              </a:rPr>
              <a:t>4. VHA provided data  </a:t>
            </a:r>
          </a:p>
          <a:p>
            <a:r>
              <a:rPr lang="en-US" sz="750" dirty="0">
                <a:latin typeface="Europa"/>
              </a:rPr>
              <a:t>5. PT Embedded in PACT Steering Committee (2023)</a:t>
            </a:r>
          </a:p>
          <a:p>
            <a:r>
              <a:rPr lang="en-US" sz="750" dirty="0">
                <a:latin typeface="Europa"/>
              </a:rPr>
              <a:t>6. Interviews with stakeholders at sites that implemented PACT PT &amp; Physical Therapy Embedded in PACT (2022) document </a:t>
            </a:r>
          </a:p>
          <a:p>
            <a:r>
              <a:rPr lang="en-US" sz="750" dirty="0">
                <a:latin typeface="Europa"/>
              </a:rPr>
              <a:t>7. Data provided by the Lake Nona VAMC</a:t>
            </a:r>
          </a:p>
          <a:p>
            <a:endParaRPr lang="en-US" sz="750" dirty="0">
              <a:latin typeface="Europa"/>
            </a:endParaRPr>
          </a:p>
        </p:txBody>
      </p:sp>
    </p:spTree>
    <p:extLst>
      <p:ext uri="{BB962C8B-B14F-4D97-AF65-F5344CB8AC3E}">
        <p14:creationId xmlns:p14="http://schemas.microsoft.com/office/powerpoint/2010/main" val="1222253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31990D57-9F13-1AD9-1D03-1B683055DCE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25" imgH="426" progId="TCLayout.ActiveDocument.1">
                  <p:embed/>
                </p:oleObj>
              </mc:Choice>
              <mc:Fallback>
                <p:oleObj name="think-cell Slide" r:id="rId8" imgW="425" imgH="426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1990D57-9F13-1AD9-1D03-1B683055DC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5D4FDDE5-6D49-8892-F19B-9BB503C50D6E}"/>
              </a:ext>
            </a:extLst>
          </p:cNvPr>
          <p:cNvSpPr/>
          <p:nvPr/>
        </p:nvSpPr>
        <p:spPr>
          <a:xfrm>
            <a:off x="704461" y="1813910"/>
            <a:ext cx="7390978" cy="4021992"/>
          </a:xfrm>
          <a:prstGeom prst="rect">
            <a:avLst/>
          </a:prstGeom>
          <a:solidFill>
            <a:srgbClr val="E5F3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67FA3-6B66-6A56-9F31-6973BD28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43" y="662827"/>
            <a:ext cx="10624457" cy="501014"/>
          </a:xfrm>
        </p:spPr>
        <p:txBody>
          <a:bodyPr vert="horz">
            <a:noAutofit/>
          </a:bodyPr>
          <a:lstStyle/>
          <a:p>
            <a:r>
              <a:rPr lang="en-US">
                <a:latin typeface="Segoe UI"/>
                <a:cs typeface="Segoe UI"/>
              </a:rPr>
              <a:t>External research and VHA findings have demonstrated embedding PT in PACT is ultimately cost saving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D18E4-00B6-981C-0A4A-CF809F9CB3A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t>8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032225F-19E7-094F-24F1-FF52E37C6DE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2703980"/>
            <a:ext cx="3505881" cy="141082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>
                <a:solidFill>
                  <a:schemeClr val="tx1"/>
                </a:solidFill>
              </a:rPr>
              <a:t>Average cost savings per patient from direct PT access for neck or back pain</a:t>
            </a:r>
            <a:r>
              <a:rPr lang="en-US" baseline="30000">
                <a:solidFill>
                  <a:schemeClr val="tx1"/>
                </a:solidFill>
              </a:rPr>
              <a:t>1 </a:t>
            </a:r>
          </a:p>
          <a:p>
            <a:pPr marL="0" indent="0" algn="ctr">
              <a:buNone/>
            </a:pPr>
            <a:r>
              <a:rPr lang="en-US">
                <a:solidFill>
                  <a:schemeClr val="tx1"/>
                </a:solidFill>
              </a:rPr>
              <a:t>Driven by reductions in PT sessions needed, imaging, ER visits, surgical referrals, injections etc.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B6E1FF1C-0DFF-5F85-A728-F8781A2B0433}"/>
              </a:ext>
            </a:extLst>
          </p:cNvPr>
          <p:cNvSpPr txBox="1">
            <a:spLocks/>
          </p:cNvSpPr>
          <p:nvPr/>
        </p:nvSpPr>
        <p:spPr>
          <a:xfrm>
            <a:off x="4344081" y="1884474"/>
            <a:ext cx="3751358" cy="47079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chemeClr val="tx1"/>
                </a:solidFill>
              </a:rPr>
              <a:t>Cost per patient is significantly higher when access to PT is delayed</a:t>
            </a:r>
            <a:r>
              <a:rPr lang="en-US" sz="1800" b="1" baseline="30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ABCD618B-550C-7587-FA9B-2323A1B303EA}"/>
              </a:ext>
            </a:extLst>
          </p:cNvPr>
          <p:cNvSpPr txBox="1">
            <a:spLocks/>
          </p:cNvSpPr>
          <p:nvPr/>
        </p:nvSpPr>
        <p:spPr>
          <a:xfrm>
            <a:off x="1949450" y="1990597"/>
            <a:ext cx="1387085" cy="501015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tx1"/>
                </a:solidFill>
              </a:rPr>
              <a:t>$1500</a:t>
            </a:r>
          </a:p>
        </p:txBody>
      </p:sp>
      <p:graphicFrame>
        <p:nvGraphicFramePr>
          <p:cNvPr id="57" name="Chart 56">
            <a:extLst>
              <a:ext uri="{FF2B5EF4-FFF2-40B4-BE49-F238E27FC236}">
                <a16:creationId xmlns:a16="http://schemas.microsoft.com/office/drawing/2014/main" id="{C49EDFF8-5BBA-B6B3-F994-E8ACAF9F082F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4500563" y="2471738"/>
          <a:ext cx="2994025" cy="2811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000EBEC-9B07-86D5-4899-4E273E8DA3F9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4910138" y="5213350"/>
            <a:ext cx="68103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sz="2000" b="0" i="0" kern="120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sz="2000" b="0" i="0" kern="120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sz="2000" b="0" i="0" kern="120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sz="2000" b="0" i="0" kern="120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sz="2000" b="0" i="0" kern="120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F34CF76-967A-4A59-9C9D-3403C7A9BB06}" type="datetime'''''0''''-''3'''' d''''''''''''''ay''''''''s'''''">
              <a:rPr lang="en-US" altLang="en-US" sz="1400" smtClean="0">
                <a:solidFill>
                  <a:schemeClr val="tx1"/>
                </a:solidFill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0-3 days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92297A91-8C57-3D05-2BC6-3D3802781149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5856288" y="5213350"/>
            <a:ext cx="5143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sz="2000" b="0" i="0" kern="120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sz="2000" b="0" i="0" kern="120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sz="2000" b="0" i="0" kern="120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sz="2000" b="0" i="0" kern="120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sz="2000" b="0" i="0" kern="120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EDC054E-AE88-49B5-BCF4-2998B849B516}" type="datetime'''''1''''''5''''''-''''''2''''''''''''8'''' '''">
              <a:rPr lang="en-US" altLang="en-US" sz="1400" smtClean="0">
                <a:solidFill>
                  <a:schemeClr val="tx1"/>
                </a:solidFill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15-28 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11729CEB-539E-4CC6-A148-9B3E394E89B2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6746875" y="5213350"/>
            <a:ext cx="46513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sz="2000" b="0" i="0" kern="120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sz="2000" b="0" i="0" kern="120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sz="2000" b="0" i="0" kern="120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sz="2000" b="0" i="0" kern="120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sz="2000" b="0" i="0" kern="120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D495045-202F-4AC7-A5CA-D81D9BF85993}" type="datetime'''''''2''9''''''''''''''''''''''-''9''''''0'''''''''''''''">
              <a:rPr lang="en-US" altLang="en-US" sz="1400" smtClean="0">
                <a:solidFill>
                  <a:schemeClr val="tx1"/>
                </a:solidFill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29-90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09" name="Content Placeholder 8">
            <a:extLst>
              <a:ext uri="{FF2B5EF4-FFF2-40B4-BE49-F238E27FC236}">
                <a16:creationId xmlns:a16="http://schemas.microsoft.com/office/drawing/2014/main" id="{9639F6BC-1FB8-EB9E-90FC-F4B2197E9373}"/>
              </a:ext>
            </a:extLst>
          </p:cNvPr>
          <p:cNvSpPr txBox="1">
            <a:spLocks/>
          </p:cNvSpPr>
          <p:nvPr/>
        </p:nvSpPr>
        <p:spPr>
          <a:xfrm>
            <a:off x="4300312" y="2570898"/>
            <a:ext cx="330200" cy="2596760"/>
          </a:xfrm>
          <a:prstGeom prst="rect">
            <a:avLst/>
          </a:prstGeom>
        </p:spPr>
        <p:txBody>
          <a:bodyPr vert="vert270" lIns="0" tIns="0" rIns="0" bIns="0" rtlCol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>
                <a:solidFill>
                  <a:schemeClr val="tx1"/>
                </a:solidFill>
              </a:rPr>
              <a:t>Avg cost per patient ($K)</a:t>
            </a:r>
          </a:p>
        </p:txBody>
      </p:sp>
      <p:sp>
        <p:nvSpPr>
          <p:cNvPr id="112" name="Content Placeholder 8">
            <a:extLst>
              <a:ext uri="{FF2B5EF4-FFF2-40B4-BE49-F238E27FC236}">
                <a16:creationId xmlns:a16="http://schemas.microsoft.com/office/drawing/2014/main" id="{5FF0667C-8E44-9F60-C070-78611020A57D}"/>
              </a:ext>
            </a:extLst>
          </p:cNvPr>
          <p:cNvSpPr txBox="1">
            <a:spLocks/>
          </p:cNvSpPr>
          <p:nvPr/>
        </p:nvSpPr>
        <p:spPr>
          <a:xfrm rot="5400000">
            <a:off x="5746499" y="4349105"/>
            <a:ext cx="295777" cy="2660650"/>
          </a:xfrm>
          <a:prstGeom prst="rect">
            <a:avLst/>
          </a:prstGeom>
        </p:spPr>
        <p:txBody>
          <a:bodyPr vert="vert270" lIns="0" tIns="0" rIns="0" bIns="0" rtlCol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>
                <a:solidFill>
                  <a:schemeClr val="tx1"/>
                </a:solidFill>
              </a:rPr>
              <a:t>Days until PT received</a:t>
            </a:r>
          </a:p>
        </p:txBody>
      </p:sp>
      <p:sp>
        <p:nvSpPr>
          <p:cNvPr id="124" name="Content Placeholder 8">
            <a:extLst>
              <a:ext uri="{FF2B5EF4-FFF2-40B4-BE49-F238E27FC236}">
                <a16:creationId xmlns:a16="http://schemas.microsoft.com/office/drawing/2014/main" id="{4D44A7B8-B0F3-4FA0-7ACA-08FFBA02D63E}"/>
              </a:ext>
            </a:extLst>
          </p:cNvPr>
          <p:cNvSpPr txBox="1">
            <a:spLocks/>
          </p:cNvSpPr>
          <p:nvPr/>
        </p:nvSpPr>
        <p:spPr>
          <a:xfrm>
            <a:off x="7980402" y="6195173"/>
            <a:ext cx="4141125" cy="81950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>
                <a:latin typeface="Segoe UI"/>
                <a:cs typeface="Segoe UI"/>
              </a:rPr>
              <a:t> 1. </a:t>
            </a:r>
            <a:r>
              <a:rPr lang="en-US" sz="1000">
                <a:latin typeface="Segoe UI"/>
                <a:cs typeface="Segoe UI"/>
                <a:hlinkClick r:id="rId11"/>
              </a:rPr>
              <a:t>https://pubmed.ncbi.nlm.nih.gov/29073842/</a:t>
            </a:r>
            <a:r>
              <a:rPr lang="en-US" sz="1000">
                <a:latin typeface="Segoe UI"/>
                <a:cs typeface="Segoe UI"/>
              </a:rPr>
              <a:t>  </a:t>
            </a:r>
          </a:p>
          <a:p>
            <a:pPr marL="0" indent="0">
              <a:buNone/>
            </a:pPr>
            <a:r>
              <a:rPr lang="en-US" sz="1000">
                <a:latin typeface="Segoe UI"/>
                <a:cs typeface="Segoe UI"/>
              </a:rPr>
              <a:t>2. https://academic.oup.com/</a:t>
            </a:r>
            <a:r>
              <a:rPr lang="en-US" sz="1000" err="1">
                <a:latin typeface="Segoe UI"/>
                <a:cs typeface="Segoe UI"/>
              </a:rPr>
              <a:t>ptj</a:t>
            </a:r>
            <a:r>
              <a:rPr lang="en-US" sz="1000">
                <a:latin typeface="Segoe UI"/>
                <a:cs typeface="Segoe UI"/>
              </a:rPr>
              <a:t>/article/98/5/336/4925488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1E85660B-31A0-C3F3-355A-F88E058FDD90}"/>
              </a:ext>
            </a:extLst>
          </p:cNvPr>
          <p:cNvSpPr txBox="1">
            <a:spLocks/>
          </p:cNvSpPr>
          <p:nvPr/>
        </p:nvSpPr>
        <p:spPr>
          <a:xfrm>
            <a:off x="838200" y="4945927"/>
            <a:ext cx="3425826" cy="10290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700">
                <a:solidFill>
                  <a:schemeClr val="tx1"/>
                </a:solidFill>
              </a:rPr>
              <a:t>Average cost savings per patient on direct PT costs</a:t>
            </a:r>
            <a:r>
              <a:rPr lang="en-US" sz="1700" baseline="30000">
                <a:solidFill>
                  <a:schemeClr val="tx1"/>
                </a:solidFill>
              </a:rPr>
              <a:t>2 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80E7B9D3-9863-1972-D086-0309B5C6CCE6}"/>
              </a:ext>
            </a:extLst>
          </p:cNvPr>
          <p:cNvSpPr txBox="1">
            <a:spLocks/>
          </p:cNvSpPr>
          <p:nvPr/>
        </p:nvSpPr>
        <p:spPr>
          <a:xfrm>
            <a:off x="2155732" y="4370385"/>
            <a:ext cx="1387085" cy="501015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tx1"/>
                </a:solidFill>
              </a:rPr>
              <a:t>$250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49EDF0A-CB1A-46C8-9655-D1501417756F}"/>
              </a:ext>
            </a:extLst>
          </p:cNvPr>
          <p:cNvSpPr txBox="1">
            <a:spLocks/>
          </p:cNvSpPr>
          <p:nvPr/>
        </p:nvSpPr>
        <p:spPr>
          <a:xfrm>
            <a:off x="729343" y="1536911"/>
            <a:ext cx="378617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>
                <a:cs typeface="Segoe UI" panose="020B0502040204020203" pitchFamily="34" charset="0"/>
              </a:rPr>
              <a:t>External: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33E961D-F231-63B4-E056-AB2404E908D8}"/>
              </a:ext>
            </a:extLst>
          </p:cNvPr>
          <p:cNvSpPr/>
          <p:nvPr/>
        </p:nvSpPr>
        <p:spPr>
          <a:xfrm>
            <a:off x="8229178" y="1813910"/>
            <a:ext cx="3758151" cy="4021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9" name="Content Placeholder 3">
            <a:extLst>
              <a:ext uri="{FF2B5EF4-FFF2-40B4-BE49-F238E27FC236}">
                <a16:creationId xmlns:a16="http://schemas.microsoft.com/office/drawing/2014/main" id="{ED9D2918-6731-92CF-677E-B638F9DAF102}"/>
              </a:ext>
            </a:extLst>
          </p:cNvPr>
          <p:cNvSpPr txBox="1">
            <a:spLocks/>
          </p:cNvSpPr>
          <p:nvPr/>
        </p:nvSpPr>
        <p:spPr>
          <a:xfrm>
            <a:off x="8229178" y="1536911"/>
            <a:ext cx="378617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>
                <a:cs typeface="Segoe UI" panose="020B0502040204020203" pitchFamily="34" charset="0"/>
              </a:rPr>
              <a:t>VHA:</a:t>
            </a:r>
          </a:p>
        </p:txBody>
      </p:sp>
      <p:sp>
        <p:nvSpPr>
          <p:cNvPr id="60" name="Content Placeholder 3">
            <a:extLst>
              <a:ext uri="{FF2B5EF4-FFF2-40B4-BE49-F238E27FC236}">
                <a16:creationId xmlns:a16="http://schemas.microsoft.com/office/drawing/2014/main" id="{83E599EB-3CDE-F444-C22F-CE39B7AFEDF1}"/>
              </a:ext>
            </a:extLst>
          </p:cNvPr>
          <p:cNvSpPr txBox="1">
            <a:spLocks/>
          </p:cNvSpPr>
          <p:nvPr/>
        </p:nvSpPr>
        <p:spPr>
          <a:xfrm>
            <a:off x="8445024" y="4080955"/>
            <a:ext cx="3132242" cy="12464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>
                <a:solidFill>
                  <a:schemeClr val="tx1"/>
                </a:solidFill>
                <a:latin typeface="Segoe UI"/>
                <a:cs typeface="Segoe UI"/>
              </a:rPr>
              <a:t>~$1.5M saved</a:t>
            </a:r>
          </a:p>
          <a:p>
            <a:pPr marL="0" indent="0" algn="ctr">
              <a:buNone/>
            </a:pPr>
            <a:r>
              <a:rPr lang="en-US" sz="1600">
                <a:solidFill>
                  <a:schemeClr val="tx1"/>
                </a:solidFill>
                <a:latin typeface="Segoe UI"/>
                <a:cs typeface="Segoe UI"/>
              </a:rPr>
              <a:t>from reduction in community care referrals for physical therapy</a:t>
            </a:r>
            <a:r>
              <a:rPr lang="en-US" sz="1600" baseline="30000">
                <a:solidFill>
                  <a:schemeClr val="tx1"/>
                </a:solidFill>
                <a:latin typeface="Segoe UI"/>
                <a:cs typeface="Segoe UI"/>
              </a:rPr>
              <a:t> 1 </a:t>
            </a:r>
            <a:r>
              <a:rPr lang="en-US" sz="1600">
                <a:solidFill>
                  <a:schemeClr val="tx1"/>
                </a:solidFill>
                <a:latin typeface="Segoe UI"/>
                <a:cs typeface="Segoe UI"/>
              </a:rPr>
              <a:t>in a single year!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984AECB-5457-CC4C-11F6-0AE713B15E26}"/>
              </a:ext>
            </a:extLst>
          </p:cNvPr>
          <p:cNvSpPr/>
          <p:nvPr/>
        </p:nvSpPr>
        <p:spPr>
          <a:xfrm>
            <a:off x="9467778" y="2841114"/>
            <a:ext cx="969578" cy="96284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ACE7D97-AAB8-5D5D-04BA-909B05BE2E7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3549"/>
          <a:stretch/>
        </p:blipFill>
        <p:spPr>
          <a:xfrm>
            <a:off x="9454277" y="2841115"/>
            <a:ext cx="996009" cy="879679"/>
          </a:xfrm>
          <a:prstGeom prst="rect">
            <a:avLst/>
          </a:prstGeom>
        </p:spPr>
      </p:pic>
      <p:sp>
        <p:nvSpPr>
          <p:cNvPr id="63" name="Content Placeholder 8">
            <a:extLst>
              <a:ext uri="{FF2B5EF4-FFF2-40B4-BE49-F238E27FC236}">
                <a16:creationId xmlns:a16="http://schemas.microsoft.com/office/drawing/2014/main" id="{E0CA0EE1-A690-B623-3D0D-7C21126F1F39}"/>
              </a:ext>
            </a:extLst>
          </p:cNvPr>
          <p:cNvSpPr txBox="1">
            <a:spLocks/>
          </p:cNvSpPr>
          <p:nvPr/>
        </p:nvSpPr>
        <p:spPr>
          <a:xfrm>
            <a:off x="8366871" y="1884474"/>
            <a:ext cx="3368188" cy="8195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>
                <a:latin typeface="Segoe UI"/>
                <a:cs typeface="Segoe UI"/>
              </a:rPr>
              <a:t>Referrals to community care decreased by 620 cases at the Lake Nona VAMC, leading to:</a:t>
            </a:r>
            <a:endParaRPr lang="en-US" sz="1700" b="1" baseline="30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98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hink-cell data - do not delete" hidden="1">
            <a:extLst>
              <a:ext uri="{FF2B5EF4-FFF2-40B4-BE49-F238E27FC236}">
                <a16:creationId xmlns:a16="http://schemas.microsoft.com/office/drawing/2014/main" id="{DE2F7B71-8F21-EE8D-B00A-0CEB7668E3E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E2F7B71-8F21-EE8D-B00A-0CEB7668E3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F5990A8-1E4B-AD1C-7C75-4B6CED58C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" y="561407"/>
            <a:ext cx="10515600" cy="501014"/>
          </a:xfrm>
        </p:spPr>
        <p:txBody>
          <a:bodyPr vert="horz">
            <a:noAutofit/>
          </a:bodyPr>
          <a:lstStyle/>
          <a:p>
            <a:r>
              <a:rPr lang="en-US"/>
              <a:t>Direct access to PTs through PACT PT drives equal or better patient outcomes than the traditional PCP referral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A5693-7ABE-69F4-E06A-5ADB1735CB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8C99E6-F855-4CEA-9923-3A562C24028E}" type="slidenum">
              <a:rPr lang="en-US" smtClean="0"/>
              <a:t>9</a:t>
            </a:fld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1F7FF86-8106-362A-A723-EBAD5B94C62F}"/>
              </a:ext>
            </a:extLst>
          </p:cNvPr>
          <p:cNvSpPr txBox="1">
            <a:spLocks/>
          </p:cNvSpPr>
          <p:nvPr/>
        </p:nvSpPr>
        <p:spPr>
          <a:xfrm>
            <a:off x="838200" y="1619633"/>
            <a:ext cx="5257800" cy="44264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cs typeface="Segoe UI" panose="020B0502040204020203" pitchFamily="34" charset="0"/>
              </a:rPr>
              <a:t>PT as a first line treatment is underused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600" dirty="0">
                <a:solidFill>
                  <a:schemeClr val="tx1"/>
                </a:solidFill>
                <a:cs typeface="Segoe UI" panose="020B0502040204020203" pitchFamily="34" charset="0"/>
              </a:rPr>
              <a:t>Physical therapists (PTs) play a valuable role in the treatment of neuromusculoskeletal (MSK) conditions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600" dirty="0">
                <a:solidFill>
                  <a:schemeClr val="tx1"/>
                </a:solidFill>
                <a:cs typeface="Segoe UI" panose="020B0502040204020203" pitchFamily="34" charset="0"/>
              </a:rPr>
              <a:t>Although PTs can be very effective primary treatment managers of MSK conditions, patients generally first go to a primary care physician (PCP)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600" dirty="0">
                <a:solidFill>
                  <a:schemeClr val="tx1"/>
                </a:solidFill>
                <a:cs typeface="Segoe UI" panose="020B0502040204020203" pitchFamily="34" charset="0"/>
              </a:rPr>
              <a:t>Leveraging PT as a first line treatment can free up time for PCPS, allowing them to focus on other conditions</a:t>
            </a:r>
          </a:p>
          <a:p>
            <a:endParaRPr lang="en-US" dirty="0">
              <a:cs typeface="Segoe UI" panose="020B0502040204020203" pitchFamily="34" charset="0"/>
            </a:endParaRPr>
          </a:p>
          <a:p>
            <a:endParaRPr lang="en-US" dirty="0"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212603-E977-BD48-0618-3C18C31F7454}"/>
              </a:ext>
            </a:extLst>
          </p:cNvPr>
          <p:cNvSpPr txBox="1"/>
          <p:nvPr/>
        </p:nvSpPr>
        <p:spPr>
          <a:xfrm>
            <a:off x="2059043" y="4512915"/>
            <a:ext cx="3761163" cy="113877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>
              <a:buNone/>
            </a:pPr>
            <a:r>
              <a:rPr lang="en-US" sz="1400"/>
              <a:t>MSK conditions account for </a:t>
            </a:r>
            <a:r>
              <a:rPr lang="en-US" sz="1600" b="1"/>
              <a:t>8-18%</a:t>
            </a:r>
            <a:r>
              <a:rPr lang="en-US" sz="1400"/>
              <a:t> of physician office visits.</a:t>
            </a:r>
            <a:r>
              <a:rPr lang="en-US" sz="1400" baseline="30000"/>
              <a:t>1</a:t>
            </a:r>
          </a:p>
          <a:p>
            <a:pPr marL="0" indent="0">
              <a:buNone/>
            </a:pPr>
            <a:r>
              <a:rPr lang="en-US" sz="1400"/>
              <a:t>	</a:t>
            </a:r>
          </a:p>
          <a:p>
            <a:pPr marL="0" indent="0">
              <a:buNone/>
            </a:pPr>
            <a:r>
              <a:rPr lang="en-US" sz="1400"/>
              <a:t>Back pain and arthritis are </a:t>
            </a:r>
            <a:r>
              <a:rPr lang="en-US" sz="1600" b="1"/>
              <a:t>2 of the top 10</a:t>
            </a:r>
            <a:r>
              <a:rPr lang="en-US" sz="1400"/>
              <a:t> reasons for primary care visits.</a:t>
            </a:r>
            <a:r>
              <a:rPr lang="en-US" sz="1400" baseline="30000"/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88CA78-6C1C-0886-A801-BBD246E02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176" y="4265633"/>
            <a:ext cx="1630017" cy="1630017"/>
          </a:xfrm>
          <a:prstGeom prst="rect">
            <a:avLst/>
          </a:prstGeom>
        </p:spPr>
      </p:pic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85233991-A205-A2A3-5C62-D8638AC2D049}"/>
              </a:ext>
            </a:extLst>
          </p:cNvPr>
          <p:cNvSpPr txBox="1">
            <a:spLocks/>
          </p:cNvSpPr>
          <p:nvPr/>
        </p:nvSpPr>
        <p:spPr>
          <a:xfrm>
            <a:off x="6458882" y="1619633"/>
            <a:ext cx="4601003" cy="344004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D6B"/>
              </a:buClr>
              <a:buSzTx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rgbClr val="404040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chemeClr val="tx1"/>
                </a:solidFill>
                <a:cs typeface="Segoe UI" panose="020B0502040204020203" pitchFamily="34" charset="0"/>
              </a:rPr>
              <a:t>Earlier access to PT drives equal or better outcomes for patients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>
                <a:solidFill>
                  <a:schemeClr val="tx1"/>
                </a:solidFill>
                <a:cs typeface="Segoe UI" panose="020B0502040204020203" pitchFamily="34" charset="0"/>
              </a:rPr>
              <a:t>Reduces the time and number of sessions needed </a:t>
            </a:r>
            <a:r>
              <a:rPr lang="en-US" sz="1600">
                <a:solidFill>
                  <a:schemeClr val="tx1"/>
                </a:solidFill>
                <a:cs typeface="Segoe UI" panose="020B0502040204020203" pitchFamily="34" charset="0"/>
              </a:rPr>
              <a:t>for recovery once therapy is started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tx1"/>
                </a:solidFill>
                <a:cs typeface="Segoe UI" panose="020B0502040204020203" pitchFamily="34" charset="0"/>
              </a:rPr>
              <a:t>Reduces risk of developing </a:t>
            </a:r>
            <a:r>
              <a:rPr lang="en-US" sz="1600" b="1">
                <a:solidFill>
                  <a:schemeClr val="tx1"/>
                </a:solidFill>
                <a:cs typeface="Segoe UI" panose="020B0502040204020203" pitchFamily="34" charset="0"/>
              </a:rPr>
              <a:t>long-term disease or experiencing worsening symptoms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tx1"/>
                </a:solidFill>
                <a:cs typeface="Segoe UI" panose="020B0502040204020203" pitchFamily="34" charset="0"/>
              </a:rPr>
              <a:t>Reduces risk of </a:t>
            </a:r>
            <a:r>
              <a:rPr lang="en-US" sz="1600" b="1">
                <a:solidFill>
                  <a:schemeClr val="tx1"/>
                </a:solidFill>
                <a:cs typeface="Segoe UI" panose="020B0502040204020203" pitchFamily="34" charset="0"/>
              </a:rPr>
              <a:t>reliance on pain medication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>
                <a:solidFill>
                  <a:schemeClr val="tx1"/>
                </a:solidFill>
                <a:cs typeface="Segoe UI" panose="020B0502040204020203" pitchFamily="34" charset="0"/>
              </a:rPr>
              <a:t>Increases compliance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8D9916-849A-8C27-61CC-F2C5F6DD8BF8}"/>
              </a:ext>
            </a:extLst>
          </p:cNvPr>
          <p:cNvSpPr txBox="1"/>
          <p:nvPr/>
        </p:nvSpPr>
        <p:spPr>
          <a:xfrm>
            <a:off x="3205656" y="6430741"/>
            <a:ext cx="8753247" cy="55399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8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Bryant Clark, Lindsay Clark, Chris Showalter &amp; Travis Stoner (2022) A call to action: direct access to physical therapy is highly successful in the US military. 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800" b="0" i="0" dirty="0">
                <a:solidFill>
                  <a:srgbClr val="21212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Finley CR, Chan DS, Garrison S,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Korownyk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C,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Kolber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MR, Campbell S,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Eurich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DT, Lindblad AJ,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Vandermeer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B, Allan GM. What are the most common conditions in primary care? (2018)</a:t>
            </a:r>
            <a:endParaRPr lang="en-US" sz="800" b="0" i="0" dirty="0">
              <a:solidFill>
                <a:srgbClr val="333333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sz="10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Picture 55">
            <a:extLst>
              <a:ext uri="{FF2B5EF4-FFF2-40B4-BE49-F238E27FC236}">
                <a16:creationId xmlns:a16="http://schemas.microsoft.com/office/drawing/2014/main" id="{1B3F5AB1-ABB0-9977-6F0B-27A7BA57AC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rot="10800000">
            <a:off x="7041049" y="4032147"/>
            <a:ext cx="1365915" cy="13659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DFB912-1704-7951-8018-7992C167C9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0771"/>
          <a:stretch/>
        </p:blipFill>
        <p:spPr>
          <a:xfrm>
            <a:off x="7846634" y="4014623"/>
            <a:ext cx="1724000" cy="13659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DABCCE-3EA7-AB62-F373-20E066CB0A34}"/>
              </a:ext>
            </a:extLst>
          </p:cNvPr>
          <p:cNvSpPr txBox="1"/>
          <p:nvPr/>
        </p:nvSpPr>
        <p:spPr>
          <a:xfrm>
            <a:off x="6458882" y="5482262"/>
            <a:ext cx="4771093" cy="49244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…and can </a:t>
            </a:r>
            <a:r>
              <a:rPr lang="en-US" sz="1600" b="1" kern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also increase employee satisfaction 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for PCPs, nursing staff, and PTs</a:t>
            </a:r>
          </a:p>
        </p:txBody>
      </p:sp>
    </p:spTree>
    <p:extLst>
      <p:ext uri="{BB962C8B-B14F-4D97-AF65-F5344CB8AC3E}">
        <p14:creationId xmlns:p14="http://schemas.microsoft.com/office/powerpoint/2010/main" val="39246682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N3ISGe3jrxhw_aue2L1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WMzDxLyFmsFFG2syF5kj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ByYGS9bbt.fzb3Wlvtpu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UHHncqYKpZn.aA60b.Iy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AR Corporate">
  <a:themeElements>
    <a:clrScheme name="Custom 1">
      <a:dk1>
        <a:srgbClr val="000000"/>
      </a:dk1>
      <a:lt1>
        <a:srgbClr val="FFFFFF"/>
      </a:lt1>
      <a:dk2>
        <a:srgbClr val="124378"/>
      </a:dk2>
      <a:lt2>
        <a:srgbClr val="E7E6E6"/>
      </a:lt2>
      <a:accent1>
        <a:srgbClr val="1E89C9"/>
      </a:accent1>
      <a:accent2>
        <a:srgbClr val="DB212A"/>
      </a:accent2>
      <a:accent3>
        <a:srgbClr val="F78F20"/>
      </a:accent3>
      <a:accent4>
        <a:srgbClr val="124378"/>
      </a:accent4>
      <a:accent5>
        <a:srgbClr val="881635"/>
      </a:accent5>
      <a:accent6>
        <a:srgbClr val="7AC045"/>
      </a:accent6>
      <a:hlink>
        <a:srgbClr val="1E89C9"/>
      </a:hlink>
      <a:folHlink>
        <a:srgbClr val="5A214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lIns="0" tIns="0" rIns="0" bIns="0"/>
      <a:lstStyle>
        <a:defPPr marL="0" indent="0">
          <a:buNone/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_Corporate.potx" id="{7EC68FCB-EB1E-4BFC-A23F-429AFBB0BCD9}" vid="{7F3C64F3-4994-4F24-B8C4-0A27BAE59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3c7c28-98cc-49cc-b2c6-4258aab4aa59">
      <Terms xmlns="http://schemas.microsoft.com/office/infopath/2007/PartnerControls"/>
    </lcf76f155ced4ddcb4097134ff3c332f>
    <TaxCatchAll xmlns="19968ae9-a955-46d6-a92a-b34b0a0feba4" xsi:nil="true"/>
    <SharedWithUsers xmlns="19968ae9-a955-46d6-a92a-b34b0a0feba4">
      <UserInfo>
        <DisplayName>Shark Tank Prep Members</DisplayName>
        <AccountId>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02EE4F1127A74DB68C16A041965172" ma:contentTypeVersion="15" ma:contentTypeDescription="Create a new document." ma:contentTypeScope="" ma:versionID="99c6845208ec36e2b83e7ab450cc5714">
  <xsd:schema xmlns:xsd="http://www.w3.org/2001/XMLSchema" xmlns:xs="http://www.w3.org/2001/XMLSchema" xmlns:p="http://schemas.microsoft.com/office/2006/metadata/properties" xmlns:ns2="c23c7c28-98cc-49cc-b2c6-4258aab4aa59" xmlns:ns3="19968ae9-a955-46d6-a92a-b34b0a0feba4" targetNamespace="http://schemas.microsoft.com/office/2006/metadata/properties" ma:root="true" ma:fieldsID="a86808aed9e84001f99c2015fc685a9b" ns2:_="" ns3:_="">
    <xsd:import namespace="c23c7c28-98cc-49cc-b2c6-4258aab4aa59"/>
    <xsd:import namespace="19968ae9-a955-46d6-a92a-b34b0a0feb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3c7c28-98cc-49cc-b2c6-4258aab4aa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0ac6538-d41a-4f9a-bd67-5f7ae81a6d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968ae9-a955-46d6-a92a-b34b0a0feba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b10027f-b35c-44cc-ae6f-f8a1a7dcdee5}" ma:internalName="TaxCatchAll" ma:showField="CatchAllData" ma:web="19968ae9-a955-46d6-a92a-b34b0a0feb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A63E2B-0832-4266-BC61-546F6F823D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30761F-1361-43C0-9EAF-CB3DB1962795}">
  <ds:schemaRefs>
    <ds:schemaRef ds:uri="19968ae9-a955-46d6-a92a-b34b0a0feba4"/>
    <ds:schemaRef ds:uri="c23c7c28-98cc-49cc-b2c6-4258aab4aa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1B85F94-7D5E-4B24-BD4C-1EFEC2F5AC23}">
  <ds:schemaRefs>
    <ds:schemaRef ds:uri="19968ae9-a955-46d6-a92a-b34b0a0feba4"/>
    <ds:schemaRef ds:uri="c23c7c28-98cc-49cc-b2c6-4258aab4aa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Template_Corporate</Template>
  <TotalTime>544</TotalTime>
  <Words>2171</Words>
  <Application>Microsoft Office PowerPoint</Application>
  <PresentationFormat>Widescreen</PresentationFormat>
  <Paragraphs>290</Paragraphs>
  <Slides>21</Slides>
  <Notes>13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AR Corporate</vt:lpstr>
      <vt:lpstr>Primary Care Physical Therapy</vt:lpstr>
      <vt:lpstr>PACT PT’s Strategic Focus Areas</vt:lpstr>
      <vt:lpstr>Organizational Sponsorship</vt:lpstr>
      <vt:lpstr>Organizational Sponsorship</vt:lpstr>
      <vt:lpstr>Health Care Centers with no Current Implementation</vt:lpstr>
      <vt:lpstr>Executive summary</vt:lpstr>
      <vt:lpstr>Bottom Line Upfront: Patient Aligned Care Team Physical Therapy drives improved access, employee satisfaction, and cost savings </vt:lpstr>
      <vt:lpstr>External research and VHA findings have demonstrated embedding PT in PACT is ultimately cost saving</vt:lpstr>
      <vt:lpstr>Direct access to PTs through PACT PT drives equal or better patient outcomes than the traditional PCP referral model</vt:lpstr>
      <vt:lpstr>Organizational Sponsorship</vt:lpstr>
      <vt:lpstr>Organizational Sponsorship</vt:lpstr>
      <vt:lpstr>Organizational Sponsorship</vt:lpstr>
      <vt:lpstr>Data Collection and Evaluation Methods</vt:lpstr>
      <vt:lpstr>Dashboard Sample</vt:lpstr>
      <vt:lpstr>Dashboard Sample</vt:lpstr>
      <vt:lpstr>VACE Mixed-Methods Evaluation</vt:lpstr>
      <vt:lpstr>V-Signals Results FY23</vt:lpstr>
      <vt:lpstr>E-Signals </vt:lpstr>
      <vt:lpstr>Resourcing</vt:lpstr>
      <vt:lpstr>PowerPoint Presentation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Elissa Hannam</dc:creator>
  <cp:lastModifiedBy>Goetschius, Amber J.</cp:lastModifiedBy>
  <cp:revision>7</cp:revision>
  <cp:lastPrinted>2015-11-10T11:15:35Z</cp:lastPrinted>
  <dcterms:created xsi:type="dcterms:W3CDTF">2016-02-09T20:52:36Z</dcterms:created>
  <dcterms:modified xsi:type="dcterms:W3CDTF">2023-10-17T20:10:18Z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0x0101001402EE4F1127A74DB68C16A041965172</vt:lpwstr>
  </property>
  <property fmtid="{D5CDD505-2E9C-101B-9397-08002B2CF9AE}" pid="3" name="MediaServiceImageTags">
    <vt:lpwstr/>
  </property>
</Properties>
</file>