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88" r:id="rId5"/>
    <p:sldId id="282" r:id="rId6"/>
    <p:sldId id="292" r:id="rId7"/>
    <p:sldId id="293" r:id="rId8"/>
    <p:sldId id="294" r:id="rId9"/>
    <p:sldId id="301" r:id="rId10"/>
    <p:sldId id="297" r:id="rId11"/>
    <p:sldId id="300" r:id="rId12"/>
    <p:sldId id="299" r:id="rId13"/>
    <p:sldId id="29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nch, Mary MD" initials="LMM" lastIdx="1" clrIdx="0">
    <p:extLst>
      <p:ext uri="{19B8F6BF-5375-455C-9EA6-DF929625EA0E}">
        <p15:presenceInfo xmlns:p15="http://schemas.microsoft.com/office/powerpoint/2012/main" userId="S::Mary.Lynch4@va.gov::762413d9-49ab-439e-859c-74558df24c1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E4552-BA02-4A1B-BC91-BF83E118E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E14212-7F93-41B5-AF23-B708200B6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77789-FDBC-496D-9172-8C3698A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3BD-E58E-4440-84D8-0041759137A0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7F8A7-E6E4-41A1-8656-438571DC8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BAF74-B869-4847-847C-D76F66E4F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29CE-EC2F-43B1-888D-59A01BE90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FA49F-EB8F-4806-9119-4D40E3D16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7078C8-55DA-42FF-B2F2-DBD67129E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DD5AD-E04A-4995-B79D-81B734205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3BD-E58E-4440-84D8-0041759137A0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D7F3B-FB21-4631-B1D2-721A8E834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DE738-65F6-41EF-B024-EA95D7CAF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29CE-EC2F-43B1-888D-59A01BE90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7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07A39D-C3F1-49B9-A9B1-C86266B386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533231-EC8B-40A1-9062-6706D31F2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DD817-5C03-4388-BE40-39F799230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3BD-E58E-4440-84D8-0041759137A0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14D7B-9A52-41C9-BA04-8E56A69AF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AB356-8F40-4E55-96FE-69C1730E5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29CE-EC2F-43B1-888D-59A01BE90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2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8C6FA-949A-4CCF-8D93-3266D5C6D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AE79C-1B42-4B05-B72E-399BC76FE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A555B-5CDB-4432-A44D-1374BB817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3BD-E58E-4440-84D8-0041759137A0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F25A6-1567-4088-B3DB-59A193A24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56057-BB77-4926-9934-4EB8182EC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29CE-EC2F-43B1-888D-59A01BE90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43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E7FB4-5CE8-491E-80A4-0ECA8554A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27595-A7CE-4815-87F1-E1E51A10D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073B3-4831-40DB-89C2-120B14D6B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3BD-E58E-4440-84D8-0041759137A0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B619F-EC0F-4244-86A7-BEAC75BC7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B43E4-D439-48C3-8BA1-19724927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29CE-EC2F-43B1-888D-59A01BE90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9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2A9EF-1FE4-4A06-AC78-AC19CFA55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862E9-3123-4A3B-AD52-0B805037D7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828B35-F287-4E5A-8F53-CFA932D8B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A31AC-EDC7-48D0-8841-7F57F61C0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3BD-E58E-4440-84D8-0041759137A0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99E8D7-DB87-4CC7-80C6-25302A54B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26016-3986-4A47-80F5-84581C8C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29CE-EC2F-43B1-888D-59A01BE90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2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C8F40-D27D-439A-B4AC-947562C0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3F8F3-ACFA-459E-A283-570FF1BD5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068364-97C0-4D2D-9EF5-1DAE77165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34E07D-78F1-4EBB-9705-B4E3D6E545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947F0-A229-4FD2-BAEC-3E328CDC4A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21D1B7-124F-4B4E-BF32-BC38B56C9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3BD-E58E-4440-84D8-0041759137A0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D5E1BA-653F-49CE-9C05-E7DB0E64E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1259F6-D5FE-4202-BA16-FD05C80AB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29CE-EC2F-43B1-888D-59A01BE90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3F9E3-51B9-4418-994A-1C75730AD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D99099-2E8A-48CB-9E5B-C5503DCBE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3BD-E58E-4440-84D8-0041759137A0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A85B24-99CC-4790-B6CC-F7FB20236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C98790-D999-4621-A9F9-3EBB9EE4B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29CE-EC2F-43B1-888D-59A01BE90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4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EB3D37-1686-4163-8B5B-5A9BCD847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3BD-E58E-4440-84D8-0041759137A0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FA9EEC-C205-47A7-9142-0972F922E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6E439D-F22D-4D2D-B77A-867894677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29CE-EC2F-43B1-888D-59A01BE90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7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2747F-734D-4D0C-8065-D8E076BC3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9F301-8460-44BB-8526-03EF87E95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21CB90-8CA8-4717-BE99-AF1DC67E7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F06533-AFB8-4A09-A047-8F9DA28B7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3BD-E58E-4440-84D8-0041759137A0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BF1745-78A9-41EF-89B7-8415C483F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B3B256-EBEE-47B9-8C9C-889740990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29CE-EC2F-43B1-888D-59A01BE90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5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42396-5D74-48AD-A601-FA8F45D86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4175C2-E1BB-446D-BEA0-F1E68110A1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DDE2D-47E8-454A-950D-14308E4DD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4FC914-7C93-4B89-BB55-9AECAB0C5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93BD-E58E-4440-84D8-0041759137A0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7F6B11-0F36-477C-B2E0-E365DE7F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F5CB0-335B-4939-AD98-830F761DB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29CE-EC2F-43B1-888D-59A01BE90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5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383B3C-C7B2-47AE-AC11-8B79DD939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C0B20D-75F8-40A9-978E-61C820CE5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459F0-8394-485D-9159-52D676A435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393BD-E58E-4440-84D8-0041759137A0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7247C-578F-457F-B5F3-C938D43FC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88E00-2C4F-444E-8876-677883F546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329CE-EC2F-43B1-888D-59A01BE90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08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ey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panishfootballsports.blogspot.com/2013/06/football-finance-cristiano-ronaldo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5BFBD-FE43-4382-A7B9-30DC5241B3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dirty="0"/>
              <a:t>Technology-based Eye Care Services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D2AFD-959D-401D-82ED-3D5367FC48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Ophthalmology strong practice submission to OVAC - using telehealth for specialty eye care access in the Post-COVID Era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E9FB72-797E-472A-9066-D1EC787754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738" r="14196" b="1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056889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D095F-A8D7-4AA9-A3CD-726590C91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809" y="535525"/>
            <a:ext cx="10515600" cy="116761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Set up cost for one basic TECS site – screening/eyeglasses only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4080AE9-6260-4375-9923-1EFEC417C1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074118"/>
              </p:ext>
            </p:extLst>
          </p:nvPr>
        </p:nvGraphicFramePr>
        <p:xfrm>
          <a:off x="424782" y="1970088"/>
          <a:ext cx="11595654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5218">
                  <a:extLst>
                    <a:ext uri="{9D8B030D-6E8A-4147-A177-3AD203B41FA5}">
                      <a16:colId xmlns:a16="http://schemas.microsoft.com/office/drawing/2014/main" val="2077337076"/>
                    </a:ext>
                  </a:extLst>
                </a:gridCol>
                <a:gridCol w="3865218">
                  <a:extLst>
                    <a:ext uri="{9D8B030D-6E8A-4147-A177-3AD203B41FA5}">
                      <a16:colId xmlns:a16="http://schemas.microsoft.com/office/drawing/2014/main" val="508843012"/>
                    </a:ext>
                  </a:extLst>
                </a:gridCol>
                <a:gridCol w="3865218">
                  <a:extLst>
                    <a:ext uri="{9D8B030D-6E8A-4147-A177-3AD203B41FA5}">
                      <a16:colId xmlns:a16="http://schemas.microsoft.com/office/drawing/2014/main" val="3781618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Equipment (Basic TECS)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857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Non-mydriatic camera*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Take photos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735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Autorefractor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check for eyeglasses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87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Vision Chart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Measure 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370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Phoropter and 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prescribe eyeglasses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713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 instrument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 equipment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831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iCare tonometer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 eye pressure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180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Lensometer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read existing eyeglasses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25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Misc</a:t>
                      </a:r>
                      <a:r>
                        <a:rPr lang="en-US" dirty="0"/>
                        <a:t> supplies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Penlight, near card, </a:t>
                      </a:r>
                      <a:r>
                        <a:rPr lang="en-US" dirty="0" err="1"/>
                        <a:t>occluder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928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BASIC TECS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$44,000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651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If use existing CBOC camera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$24,000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273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036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D095F-A8D7-4AA9-A3CD-726590C91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5835"/>
            <a:ext cx="10515600" cy="116761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Set up cost for one diagnostic eye telehealth site – partial advanced services – basic and retina diagnostic testing follow ups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4080AE9-6260-4375-9923-1EFEC417C1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623642"/>
              </p:ext>
            </p:extLst>
          </p:nvPr>
        </p:nvGraphicFramePr>
        <p:xfrm>
          <a:off x="298173" y="2195986"/>
          <a:ext cx="11595654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5218">
                  <a:extLst>
                    <a:ext uri="{9D8B030D-6E8A-4147-A177-3AD203B41FA5}">
                      <a16:colId xmlns:a16="http://schemas.microsoft.com/office/drawing/2014/main" val="2077337076"/>
                    </a:ext>
                  </a:extLst>
                </a:gridCol>
                <a:gridCol w="3865218">
                  <a:extLst>
                    <a:ext uri="{9D8B030D-6E8A-4147-A177-3AD203B41FA5}">
                      <a16:colId xmlns:a16="http://schemas.microsoft.com/office/drawing/2014/main" val="508843012"/>
                    </a:ext>
                  </a:extLst>
                </a:gridCol>
                <a:gridCol w="3865218">
                  <a:extLst>
                    <a:ext uri="{9D8B030D-6E8A-4147-A177-3AD203B41FA5}">
                      <a16:colId xmlns:a16="http://schemas.microsoft.com/office/drawing/2014/main" val="3781618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Equipment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857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Fundus/OCT camera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Take photos and OCT needed for glaucoma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735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Autorefractor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check for eyeglasses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87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Vision Chart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Measure 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370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Phoropter and 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prescribe eyeglasses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713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 instrument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 equipment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831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iCare tonometer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 eye pressure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180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Lensometer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measure existing eyeglasses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75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Misc</a:t>
                      </a:r>
                      <a:r>
                        <a:rPr lang="en-US" dirty="0"/>
                        <a:t> supplies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Penlight, near card, </a:t>
                      </a:r>
                      <a:r>
                        <a:rPr lang="en-US" dirty="0" err="1"/>
                        <a:t>occluder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15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Diagnostic TECS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$84,000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651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714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D095F-A8D7-4AA9-A3CD-726590C91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4374"/>
            <a:ext cx="10515600" cy="116761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Set up cost for one diagnostic eye telehealth site – all services – basic, retina, and glaucoma follow ups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4080AE9-6260-4375-9923-1EFEC417C1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52354"/>
              </p:ext>
            </p:extLst>
          </p:nvPr>
        </p:nvGraphicFramePr>
        <p:xfrm>
          <a:off x="298173" y="2195986"/>
          <a:ext cx="1159565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5218">
                  <a:extLst>
                    <a:ext uri="{9D8B030D-6E8A-4147-A177-3AD203B41FA5}">
                      <a16:colId xmlns:a16="http://schemas.microsoft.com/office/drawing/2014/main" val="2077337076"/>
                    </a:ext>
                  </a:extLst>
                </a:gridCol>
                <a:gridCol w="3865218">
                  <a:extLst>
                    <a:ext uri="{9D8B030D-6E8A-4147-A177-3AD203B41FA5}">
                      <a16:colId xmlns:a16="http://schemas.microsoft.com/office/drawing/2014/main" val="508843012"/>
                    </a:ext>
                  </a:extLst>
                </a:gridCol>
                <a:gridCol w="3865218">
                  <a:extLst>
                    <a:ext uri="{9D8B030D-6E8A-4147-A177-3AD203B41FA5}">
                      <a16:colId xmlns:a16="http://schemas.microsoft.com/office/drawing/2014/main" val="3781618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Equipment (Glaucoma TECS)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857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Fundus/OCT camera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Take photos and OCT needed for glaucoma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735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Autorefractor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check for eyeglasses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87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Vision Chart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Measure 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370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Phoropter and 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prescribe eyeglasses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713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 instrument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 equipment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831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iCare tonometer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 eye pressure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180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Humphrey Visual Field Machine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 glaucoma follow 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845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Lensometer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measure existing eyeglasses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874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Misc</a:t>
                      </a:r>
                      <a:r>
                        <a:rPr lang="en-US" dirty="0"/>
                        <a:t> supplies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Penlight, near card, </a:t>
                      </a:r>
                      <a:r>
                        <a:rPr lang="en-US" dirty="0" err="1"/>
                        <a:t>occluder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15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GLAUCOMA TECS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$109,000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651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629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6CD4C-3B6A-4A50-A22B-E06A1F52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Recurrent Cost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AAC0E4E-6C2A-452B-ABFB-88CBBE52F7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618795"/>
              </p:ext>
            </p:extLst>
          </p:nvPr>
        </p:nvGraphicFramePr>
        <p:xfrm>
          <a:off x="732182" y="1690688"/>
          <a:ext cx="10515597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07733707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50884301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781618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857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Title 38 Hybrid GS 8 Ophthalmic Technician (1.0 FTE)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do all care; incl benefits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735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Eye Provider (1.0 FTE)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$90,000-$300,000*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provide care; can be optometry or ophthalmology; incl benefits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87131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50CED8F-0F02-48A0-9858-91D2490EC4B4}"/>
              </a:ext>
            </a:extLst>
          </p:cNvPr>
          <p:cNvSpPr txBox="1"/>
          <p:nvPr/>
        </p:nvSpPr>
        <p:spPr>
          <a:xfrm>
            <a:off x="732182" y="3935896"/>
            <a:ext cx="10515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One eye provider can do 35 routine screening studies a day.  So the amount listed above is reflective for several eye telehealth sites running at the same time.  </a:t>
            </a:r>
          </a:p>
        </p:txBody>
      </p:sp>
    </p:spTree>
    <p:extLst>
      <p:ext uri="{BB962C8B-B14F-4D97-AF65-F5344CB8AC3E}">
        <p14:creationId xmlns:p14="http://schemas.microsoft.com/office/powerpoint/2010/main" val="1393498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42FA3-83DD-42C0-9D96-07261CDD4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Eye Care is third highest in demand across VA </a:t>
            </a:r>
          </a:p>
          <a:p>
            <a:r>
              <a:rPr lang="en-US" sz="3600" dirty="0"/>
              <a:t>Most ophthalmology clinics faced tight access issues pre-</a:t>
            </a:r>
            <a:r>
              <a:rPr lang="en-US" sz="3600" dirty="0" err="1"/>
              <a:t>Covid</a:t>
            </a:r>
            <a:r>
              <a:rPr lang="en-US" sz="3600" dirty="0"/>
              <a:t>.  Post-</a:t>
            </a:r>
            <a:r>
              <a:rPr lang="en-US" sz="3600" dirty="0" err="1"/>
              <a:t>Covid</a:t>
            </a:r>
            <a:r>
              <a:rPr lang="en-US" sz="3600" dirty="0"/>
              <a:t> it will be worse.</a:t>
            </a:r>
          </a:p>
          <a:p>
            <a:r>
              <a:rPr lang="en-US" sz="3600" dirty="0"/>
              <a:t>Community care was an outlet but now community also has access problems.</a:t>
            </a:r>
          </a:p>
          <a:p>
            <a:endParaRPr lang="en-US" sz="3600" dirty="0"/>
          </a:p>
          <a:p>
            <a:pPr marL="0" indent="0" algn="ctr">
              <a:buNone/>
            </a:pPr>
            <a:r>
              <a:rPr lang="en-US" sz="3600" i="1" dirty="0"/>
              <a:t>The VA is a leader in telehealth – TECS gives ophthalmology an innovative new way of doing business.  </a:t>
            </a:r>
          </a:p>
          <a:p>
            <a:pPr marL="0" indent="0" algn="ctr">
              <a:buNone/>
            </a:pPr>
            <a:r>
              <a:rPr lang="en-US" sz="3600" dirty="0"/>
              <a:t>NOW is the time to act</a:t>
            </a:r>
          </a:p>
        </p:txBody>
      </p:sp>
    </p:spTree>
    <p:extLst>
      <p:ext uri="{BB962C8B-B14F-4D97-AF65-F5344CB8AC3E}">
        <p14:creationId xmlns:p14="http://schemas.microsoft.com/office/powerpoint/2010/main" val="8732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44742" y="24317"/>
            <a:ext cx="10464800" cy="780379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/>
              <a:t>Eye Care Delivery Now/Pre-</a:t>
            </a:r>
            <a:r>
              <a:rPr lang="en-US" altLang="en-US" sz="3200" dirty="0" err="1"/>
              <a:t>Covid</a:t>
            </a:r>
            <a:r>
              <a:rPr lang="en-US" altLang="en-US" sz="3200" dirty="0"/>
              <a:t> (no TECS)</a:t>
            </a:r>
          </a:p>
        </p:txBody>
      </p:sp>
      <p:pic>
        <p:nvPicPr>
          <p:cNvPr id="819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298" y="1092201"/>
            <a:ext cx="2532953" cy="1681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393940"/>
            <a:ext cx="2048669" cy="20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701" y="3456069"/>
            <a:ext cx="2098401" cy="2079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own Arrow 6"/>
          <p:cNvSpPr/>
          <p:nvPr/>
        </p:nvSpPr>
        <p:spPr>
          <a:xfrm rot="2082846">
            <a:off x="3638661" y="2742490"/>
            <a:ext cx="423863" cy="582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5515373" y="2827896"/>
            <a:ext cx="423863" cy="5810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0" name="TextBox 8"/>
          <p:cNvSpPr txBox="1">
            <a:spLocks noChangeArrowheads="1"/>
          </p:cNvSpPr>
          <p:nvPr/>
        </p:nvSpPr>
        <p:spPr bwMode="auto">
          <a:xfrm>
            <a:off x="4446975" y="2991881"/>
            <a:ext cx="7012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2060"/>
                </a:solidFill>
              </a:rPr>
              <a:t>OR</a:t>
            </a:r>
          </a:p>
        </p:txBody>
      </p:sp>
      <p:sp>
        <p:nvSpPr>
          <p:cNvPr id="8201" name="TextBox 9"/>
          <p:cNvSpPr txBox="1">
            <a:spLocks noChangeArrowheads="1"/>
          </p:cNvSpPr>
          <p:nvPr/>
        </p:nvSpPr>
        <p:spPr bwMode="auto">
          <a:xfrm>
            <a:off x="2694707" y="5351109"/>
            <a:ext cx="137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dirty="0">
                <a:solidFill>
                  <a:srgbClr val="002060"/>
                </a:solidFill>
              </a:rPr>
              <a:t>VA</a:t>
            </a:r>
          </a:p>
          <a:p>
            <a:r>
              <a:rPr lang="en-US" altLang="en-US" dirty="0">
                <a:solidFill>
                  <a:srgbClr val="002060"/>
                </a:solidFill>
              </a:rPr>
              <a:t>Optometry</a:t>
            </a:r>
          </a:p>
        </p:txBody>
      </p:sp>
      <p:sp>
        <p:nvSpPr>
          <p:cNvPr id="8202" name="TextBox 10"/>
          <p:cNvSpPr txBox="1">
            <a:spLocks noChangeArrowheads="1"/>
          </p:cNvSpPr>
          <p:nvPr/>
        </p:nvSpPr>
        <p:spPr bwMode="auto">
          <a:xfrm>
            <a:off x="5148263" y="5518768"/>
            <a:ext cx="17541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dirty="0">
                <a:solidFill>
                  <a:srgbClr val="002060"/>
                </a:solidFill>
              </a:rPr>
              <a:t>VA</a:t>
            </a:r>
          </a:p>
          <a:p>
            <a:r>
              <a:rPr lang="en-US" altLang="en-US" dirty="0">
                <a:solidFill>
                  <a:srgbClr val="002060"/>
                </a:solidFill>
              </a:rPr>
              <a:t>Ophthalmology</a:t>
            </a:r>
          </a:p>
        </p:txBody>
      </p:sp>
      <p:pic>
        <p:nvPicPr>
          <p:cNvPr id="8203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429000"/>
            <a:ext cx="1947365" cy="1929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4" name="TextBox 12"/>
          <p:cNvSpPr txBox="1">
            <a:spLocks noChangeArrowheads="1"/>
          </p:cNvSpPr>
          <p:nvPr/>
        </p:nvSpPr>
        <p:spPr bwMode="auto">
          <a:xfrm>
            <a:off x="7704658" y="5489498"/>
            <a:ext cx="21468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2060"/>
                </a:solidFill>
              </a:rPr>
              <a:t>Community Care </a:t>
            </a:r>
          </a:p>
        </p:txBody>
      </p:sp>
      <p:sp>
        <p:nvSpPr>
          <p:cNvPr id="14" name="Down Arrow 13"/>
          <p:cNvSpPr/>
          <p:nvPr/>
        </p:nvSpPr>
        <p:spPr>
          <a:xfrm rot="19399269">
            <a:off x="7450049" y="2521594"/>
            <a:ext cx="423863" cy="881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6" name="TextBox 14"/>
          <p:cNvSpPr txBox="1">
            <a:spLocks noChangeArrowheads="1"/>
          </p:cNvSpPr>
          <p:nvPr/>
        </p:nvSpPr>
        <p:spPr bwMode="auto">
          <a:xfrm>
            <a:off x="8984036" y="935349"/>
            <a:ext cx="325753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marL="342891" indent="-342891">
              <a:buAutoNum type="arabicPeriod"/>
            </a:pPr>
            <a:r>
              <a:rPr lang="en-US" altLang="en-US" dirty="0">
                <a:solidFill>
                  <a:srgbClr val="002060"/>
                </a:solidFill>
              </a:rPr>
              <a:t>Medically underserved have no close private providers, especially ophthalmology</a:t>
            </a:r>
          </a:p>
          <a:p>
            <a:pPr marL="342891" indent="-342891">
              <a:buAutoNum type="arabicPeriod"/>
            </a:pPr>
            <a:r>
              <a:rPr lang="en-US" altLang="en-US" dirty="0">
                <a:solidFill>
                  <a:srgbClr val="002060"/>
                </a:solidFill>
              </a:rPr>
              <a:t>Significant cost to the system in care coordination</a:t>
            </a:r>
          </a:p>
          <a:p>
            <a:pPr marL="342891" indent="-342891">
              <a:buAutoNum type="arabicPeriod"/>
            </a:pPr>
            <a:r>
              <a:rPr lang="en-US" altLang="en-US" dirty="0">
                <a:solidFill>
                  <a:srgbClr val="002060"/>
                </a:solidFill>
              </a:rPr>
              <a:t>Mission Act doesn’t pay for glasses on the outside.</a:t>
            </a:r>
          </a:p>
          <a:p>
            <a:pPr marL="342891" indent="-342891">
              <a:buAutoNum type="arabicPeriod"/>
            </a:pPr>
            <a:r>
              <a:rPr lang="en-US" altLang="en-US" dirty="0">
                <a:solidFill>
                  <a:srgbClr val="002060"/>
                </a:solidFill>
              </a:rPr>
              <a:t>Lose VERA dollars</a:t>
            </a:r>
          </a:p>
          <a:p>
            <a:pPr marL="342891" indent="-342891">
              <a:buAutoNum type="arabicPeriod"/>
            </a:pPr>
            <a:r>
              <a:rPr lang="en-US" altLang="en-US" dirty="0">
                <a:solidFill>
                  <a:srgbClr val="002060"/>
                </a:solidFill>
              </a:rPr>
              <a:t>Consults get cancelled, </a:t>
            </a:r>
            <a:r>
              <a:rPr lang="en-US" altLang="en-US" dirty="0" err="1">
                <a:solidFill>
                  <a:srgbClr val="002060"/>
                </a:solidFill>
              </a:rPr>
              <a:t>pt</a:t>
            </a:r>
            <a:r>
              <a:rPr lang="en-US" altLang="en-US" dirty="0">
                <a:solidFill>
                  <a:srgbClr val="002060"/>
                </a:solidFill>
              </a:rPr>
              <a:t> goes to wrong provider.</a:t>
            </a:r>
          </a:p>
        </p:txBody>
      </p:sp>
      <p:sp>
        <p:nvSpPr>
          <p:cNvPr id="8207" name="TextBox 39"/>
          <p:cNvSpPr txBox="1">
            <a:spLocks noChangeArrowheads="1"/>
          </p:cNvSpPr>
          <p:nvPr/>
        </p:nvSpPr>
        <p:spPr bwMode="auto">
          <a:xfrm>
            <a:off x="427117" y="1315864"/>
            <a:ext cx="298207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marL="342891" indent="-342891">
              <a:buAutoNum type="arabicPeriod"/>
            </a:pPr>
            <a:r>
              <a:rPr lang="en-US" altLang="en-US" dirty="0">
                <a:solidFill>
                  <a:srgbClr val="002060"/>
                </a:solidFill>
              </a:rPr>
              <a:t>Long wait times for appointments</a:t>
            </a:r>
          </a:p>
          <a:p>
            <a:pPr marL="342891" indent="-342891">
              <a:buAutoNum type="arabicPeriod"/>
            </a:pPr>
            <a:r>
              <a:rPr lang="en-US" altLang="en-US" dirty="0">
                <a:solidFill>
                  <a:srgbClr val="002060"/>
                </a:solidFill>
              </a:rPr>
              <a:t>Patient barriers:  far drive, travel cost </a:t>
            </a:r>
          </a:p>
          <a:p>
            <a:pPr marL="342891" indent="-342891">
              <a:buAutoNum type="arabicPeriod"/>
            </a:pPr>
            <a:r>
              <a:rPr lang="en-US" altLang="en-US" dirty="0">
                <a:solidFill>
                  <a:srgbClr val="002060"/>
                </a:solidFill>
              </a:rPr>
              <a:t>Making patients come to clinic = many not coming</a:t>
            </a:r>
          </a:p>
          <a:p>
            <a:pPr marL="342891" indent="-342891">
              <a:buAutoNum type="arabicPeriod"/>
            </a:pPr>
            <a:endParaRPr lang="en-US" altLang="en-US" dirty="0">
              <a:solidFill>
                <a:srgbClr val="002060"/>
              </a:solidFill>
            </a:endParaRPr>
          </a:p>
        </p:txBody>
      </p:sp>
      <p:sp>
        <p:nvSpPr>
          <p:cNvPr id="8210" name="TextBox 45"/>
          <p:cNvSpPr txBox="1">
            <a:spLocks noChangeArrowheads="1"/>
          </p:cNvSpPr>
          <p:nvPr/>
        </p:nvSpPr>
        <p:spPr bwMode="auto">
          <a:xfrm>
            <a:off x="544742" y="1009702"/>
            <a:ext cx="279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>
                <a:solidFill>
                  <a:srgbClr val="002060"/>
                </a:solidFill>
              </a:rPr>
              <a:t>CONS Clinic Visit Model</a:t>
            </a:r>
          </a:p>
        </p:txBody>
      </p:sp>
      <p:sp>
        <p:nvSpPr>
          <p:cNvPr id="8211" name="TextBox 18"/>
          <p:cNvSpPr txBox="1">
            <a:spLocks noChangeArrowheads="1"/>
          </p:cNvSpPr>
          <p:nvPr/>
        </p:nvSpPr>
        <p:spPr bwMode="auto">
          <a:xfrm>
            <a:off x="6474231" y="2877119"/>
            <a:ext cx="7234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2060"/>
                </a:solidFill>
              </a:rPr>
              <a:t>OR</a:t>
            </a:r>
          </a:p>
        </p:txBody>
      </p:sp>
      <p:sp>
        <p:nvSpPr>
          <p:cNvPr id="21" name="Down Arrow 20"/>
          <p:cNvSpPr/>
          <p:nvPr/>
        </p:nvSpPr>
        <p:spPr>
          <a:xfrm rot="16200000">
            <a:off x="5781346" y="3058996"/>
            <a:ext cx="423863" cy="42036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 rot="16200000">
            <a:off x="4363323" y="4339529"/>
            <a:ext cx="423863" cy="582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 rot="16200000">
            <a:off x="7143478" y="4204525"/>
            <a:ext cx="423863" cy="582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Down Arrow 23"/>
          <p:cNvSpPr/>
          <p:nvPr/>
        </p:nvSpPr>
        <p:spPr>
          <a:xfrm rot="5400000">
            <a:off x="4362589" y="3817963"/>
            <a:ext cx="423863" cy="582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9A752A-F7DB-48F6-B9A6-F35907160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16200000">
            <a:off x="11189125" y="5677324"/>
            <a:ext cx="1315721" cy="486833"/>
          </a:xfrm>
        </p:spPr>
        <p:txBody>
          <a:bodyPr/>
          <a:lstStyle/>
          <a:p>
            <a:fld id="{D2FB1E06-3EBC-4ABB-9906-BC88B09B504B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74A27F-9380-4B2F-8835-46798745858B}"/>
              </a:ext>
            </a:extLst>
          </p:cNvPr>
          <p:cNvSpPr txBox="1"/>
          <p:nvPr/>
        </p:nvSpPr>
        <p:spPr>
          <a:xfrm>
            <a:off x="9851510" y="4446975"/>
            <a:ext cx="23025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rgbClr val="002060"/>
                </a:solidFill>
              </a:rPr>
              <a:t>Bottom Line:  </a:t>
            </a:r>
          </a:p>
          <a:p>
            <a:r>
              <a:rPr lang="en-US" sz="2400" dirty="0">
                <a:solidFill>
                  <a:srgbClr val="002060"/>
                </a:solidFill>
              </a:rPr>
              <a:t>Patients can easily get lost in system and not get what they need.</a:t>
            </a:r>
          </a:p>
          <a:p>
            <a:endParaRPr lang="en-US" sz="2400" dirty="0"/>
          </a:p>
        </p:txBody>
      </p:sp>
      <p:sp>
        <p:nvSpPr>
          <p:cNvPr id="25" name="TextBox 45">
            <a:extLst>
              <a:ext uri="{FF2B5EF4-FFF2-40B4-BE49-F238E27FC236}">
                <a16:creationId xmlns:a16="http://schemas.microsoft.com/office/drawing/2014/main" id="{7144D156-E282-43B5-AB8D-9855E4253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2505" y="685357"/>
            <a:ext cx="27978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>
                <a:solidFill>
                  <a:srgbClr val="002060"/>
                </a:solidFill>
              </a:rPr>
              <a:t>CONS to Community Care</a:t>
            </a:r>
          </a:p>
        </p:txBody>
      </p:sp>
    </p:spTree>
    <p:extLst>
      <p:ext uri="{BB962C8B-B14F-4D97-AF65-F5344CB8AC3E}">
        <p14:creationId xmlns:p14="http://schemas.microsoft.com/office/powerpoint/2010/main" val="1392961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861392" y="141287"/>
            <a:ext cx="10455965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3733" dirty="0"/>
              <a:t>New Paradigm:  Consider Eye Care Delivery as a Spectrum of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410" y="1750769"/>
            <a:ext cx="4198041" cy="4789340"/>
          </a:xfrm>
        </p:spPr>
        <p:txBody>
          <a:bodyPr>
            <a:normAutofit fontScale="92500" lnSpcReduction="20000"/>
          </a:bodyPr>
          <a:lstStyle/>
          <a:p>
            <a:pPr marL="457189" indent="-457189">
              <a:spcBef>
                <a:spcPts val="0"/>
              </a:spcBef>
              <a:defRPr/>
            </a:pPr>
            <a:r>
              <a:rPr lang="en-US" sz="3200" dirty="0">
                <a:solidFill>
                  <a:srgbClr val="002060"/>
                </a:solidFill>
              </a:rPr>
              <a:t>VA has limited resources.</a:t>
            </a:r>
          </a:p>
          <a:p>
            <a:pPr marL="457189" indent="-457189">
              <a:spcBef>
                <a:spcPts val="0"/>
              </a:spcBef>
              <a:defRPr/>
            </a:pPr>
            <a:endParaRPr lang="en-US" sz="3200" dirty="0">
              <a:solidFill>
                <a:srgbClr val="002060"/>
              </a:solidFill>
            </a:endParaRPr>
          </a:p>
          <a:p>
            <a:pPr marL="457189" indent="-457189">
              <a:spcBef>
                <a:spcPts val="0"/>
              </a:spcBef>
              <a:defRPr/>
            </a:pPr>
            <a:r>
              <a:rPr lang="en-US" sz="3200" dirty="0">
                <a:solidFill>
                  <a:srgbClr val="002060"/>
                </a:solidFill>
              </a:rPr>
              <a:t>Goal is to devote most expensive and time consuming care to the patients who really need it.</a:t>
            </a:r>
          </a:p>
          <a:p>
            <a:pPr marL="457189" indent="-457189">
              <a:spcBef>
                <a:spcPts val="0"/>
              </a:spcBef>
              <a:defRPr/>
            </a:pPr>
            <a:endParaRPr lang="en-US" sz="3200" dirty="0">
              <a:solidFill>
                <a:srgbClr val="002060"/>
              </a:solidFill>
            </a:endParaRPr>
          </a:p>
          <a:p>
            <a:pPr marL="457189" indent="-457189">
              <a:spcBef>
                <a:spcPts val="0"/>
              </a:spcBef>
              <a:defRPr/>
            </a:pPr>
            <a:r>
              <a:rPr lang="en-US" sz="3200" dirty="0">
                <a:solidFill>
                  <a:srgbClr val="002060"/>
                </a:solidFill>
              </a:rPr>
              <a:t>Providers practice at top of scope.</a:t>
            </a:r>
          </a:p>
          <a:p>
            <a:pPr marL="457189" indent="-457189">
              <a:spcBef>
                <a:spcPts val="0"/>
              </a:spcBef>
              <a:defRPr/>
            </a:pPr>
            <a:endParaRPr lang="en-US" sz="3200" dirty="0">
              <a:solidFill>
                <a:srgbClr val="002060"/>
              </a:solidFill>
            </a:endParaRPr>
          </a:p>
          <a:p>
            <a:pPr marL="457189" indent="-457189">
              <a:spcBef>
                <a:spcPts val="0"/>
              </a:spcBef>
              <a:defRPr/>
            </a:pPr>
            <a:r>
              <a:rPr lang="en-US" sz="3200" dirty="0">
                <a:solidFill>
                  <a:srgbClr val="002060"/>
                </a:solidFill>
              </a:rPr>
              <a:t>Get more efficient at all levels of care.</a:t>
            </a:r>
          </a:p>
          <a:p>
            <a:pPr>
              <a:spcBef>
                <a:spcPts val="0"/>
              </a:spcBef>
              <a:defRPr/>
            </a:pPr>
            <a:endParaRPr lang="en-US" sz="32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sz="3200" dirty="0">
              <a:solidFill>
                <a:srgbClr val="002060"/>
              </a:solidFill>
            </a:endParaRPr>
          </a:p>
          <a:p>
            <a:pPr>
              <a:defRPr/>
            </a:pPr>
            <a:endParaRPr lang="en-US" sz="1500" u="sng" dirty="0">
              <a:solidFill>
                <a:srgbClr val="002060"/>
              </a:solidFill>
            </a:endParaRPr>
          </a:p>
          <a:p>
            <a:pPr>
              <a:defRPr/>
            </a:pPr>
            <a:endParaRPr lang="en-US" dirty="0">
              <a:solidFill>
                <a:srgbClr val="002060"/>
              </a:solidFill>
            </a:endParaRPr>
          </a:p>
          <a:p>
            <a:pPr>
              <a:defRPr/>
            </a:pPr>
            <a:endParaRPr lang="en-US" dirty="0">
              <a:solidFill>
                <a:srgbClr val="002060"/>
              </a:solidFill>
            </a:endParaRPr>
          </a:p>
          <a:p>
            <a:pPr>
              <a:defRPr/>
            </a:pPr>
            <a:endParaRPr lang="en-US" dirty="0">
              <a:solidFill>
                <a:srgbClr val="002060"/>
              </a:solidFill>
            </a:endParaRPr>
          </a:p>
          <a:p>
            <a:pPr>
              <a:defRPr/>
            </a:pPr>
            <a:endParaRPr lang="en-US" dirty="0">
              <a:solidFill>
                <a:srgbClr val="002060"/>
              </a:solidFill>
            </a:endParaRPr>
          </a:p>
          <a:p>
            <a:pPr>
              <a:defRPr/>
            </a:pPr>
            <a:endParaRPr lang="en-US" dirty="0">
              <a:solidFill>
                <a:srgbClr val="002060"/>
              </a:solidFill>
            </a:endParaRPr>
          </a:p>
          <a:p>
            <a:pPr>
              <a:defRPr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5353051" y="1690688"/>
            <a:ext cx="5219700" cy="4133851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172200" y="4471989"/>
            <a:ext cx="3505200" cy="127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7486651" y="5253039"/>
            <a:ext cx="9525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100">
                <a:solidFill>
                  <a:srgbClr val="002060"/>
                </a:solidFill>
              </a:rPr>
              <a:t>Basic</a:t>
            </a:r>
            <a:r>
              <a:rPr lang="en-US" altLang="en-US" sz="3000" b="1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7010400" y="4068766"/>
            <a:ext cx="18796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2100" dirty="0">
                <a:solidFill>
                  <a:srgbClr val="002060"/>
                </a:solidFill>
              </a:rPr>
              <a:t>Intermediate</a:t>
            </a:r>
            <a:r>
              <a:rPr lang="en-US" altLang="en-US" sz="135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7126289" y="2562226"/>
            <a:ext cx="1663700" cy="62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351" dirty="0">
              <a:solidFill>
                <a:srgbClr val="002060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2100" dirty="0">
                <a:solidFill>
                  <a:srgbClr val="002060"/>
                </a:solidFill>
              </a:rPr>
              <a:t>Advanced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7010400" y="3182941"/>
            <a:ext cx="1879600" cy="31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134601" y="4442817"/>
            <a:ext cx="2133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Screening and Eyeglasses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72600" y="3491021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Early disease, more testing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04302" y="2153780"/>
            <a:ext cx="2273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Subspecialty care, complex disease, surgery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45992-96E5-438A-BC11-525197C19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B1E06-3EBC-4ABB-9906-BC88B09B50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66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9">
            <a:extLst>
              <a:ext uri="{FF2B5EF4-FFF2-40B4-BE49-F238E27FC236}">
                <a16:creationId xmlns:a16="http://schemas.microsoft.com/office/drawing/2014/main" id="{3D0C4D65-801F-4EE8-80D7-B07D94E4BD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149316"/>
              </p:ext>
            </p:extLst>
          </p:nvPr>
        </p:nvGraphicFramePr>
        <p:xfrm>
          <a:off x="14565" y="0"/>
          <a:ext cx="12177436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77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908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Eye Care as a Spectrum of Needs with TECS</a:t>
                      </a:r>
                    </a:p>
                  </a:txBody>
                  <a:tcPr marL="68580" marR="68580" marT="34291" marB="342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C7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8915">
                <a:tc>
                  <a:txBody>
                    <a:bodyPr/>
                    <a:lstStyle/>
                    <a:p>
                      <a:pPr marL="158750" indent="0">
                        <a:spcBef>
                          <a:spcPts val="1200"/>
                        </a:spcBef>
                        <a:buFontTx/>
                        <a:buNone/>
                        <a:tabLst>
                          <a:tab pos="387985" algn="l"/>
                          <a:tab pos="388620" algn="l"/>
                        </a:tabLst>
                      </a:pPr>
                      <a:endParaRPr lang="en-US" sz="900" spc="-5" dirty="0">
                        <a:solidFill>
                          <a:srgbClr val="FF0000"/>
                        </a:solidFill>
                        <a:latin typeface="+mn-lt"/>
                        <a:cs typeface="Calibri"/>
                      </a:endParaRPr>
                    </a:p>
                  </a:txBody>
                  <a:tcPr marL="68580" marR="68580" marT="34291" marB="342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2539" name="Picture 2">
            <a:extLst>
              <a:ext uri="{FF2B5EF4-FFF2-40B4-BE49-F238E27FC236}">
                <a16:creationId xmlns:a16="http://schemas.microsoft.com/office/drawing/2014/main" id="{F831BBB7-FC58-4842-8E02-CDFE06443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21" y="866043"/>
            <a:ext cx="5627147" cy="43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B14686C-05F6-45F5-99C2-A0DB8735F5C1}"/>
              </a:ext>
            </a:extLst>
          </p:cNvPr>
          <p:cNvCxnSpPr>
            <a:cxnSpLocks/>
          </p:cNvCxnSpPr>
          <p:nvPr/>
        </p:nvCxnSpPr>
        <p:spPr>
          <a:xfrm>
            <a:off x="1656521" y="2841557"/>
            <a:ext cx="258227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0" name="Picture 2">
            <a:extLst>
              <a:ext uri="{FF2B5EF4-FFF2-40B4-BE49-F238E27FC236}">
                <a16:creationId xmlns:a16="http://schemas.microsoft.com/office/drawing/2014/main" id="{CEFD5250-35F3-4C50-995C-57722BDBE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065" y="869092"/>
            <a:ext cx="5627148" cy="4341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42" name="TextBox 6">
            <a:extLst>
              <a:ext uri="{FF2B5EF4-FFF2-40B4-BE49-F238E27FC236}">
                <a16:creationId xmlns:a16="http://schemas.microsoft.com/office/drawing/2014/main" id="{79983EB6-584A-4748-9E2E-F49B1CBA9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0679" y="4025825"/>
            <a:ext cx="22539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rgbClr val="002060"/>
                </a:solidFill>
              </a:rPr>
              <a:t>Basic </a:t>
            </a:r>
          </a:p>
        </p:txBody>
      </p:sp>
      <p:sp>
        <p:nvSpPr>
          <p:cNvPr id="22543" name="TextBox 6">
            <a:extLst>
              <a:ext uri="{FF2B5EF4-FFF2-40B4-BE49-F238E27FC236}">
                <a16:creationId xmlns:a16="http://schemas.microsoft.com/office/drawing/2014/main" id="{79F85C55-69C7-4966-B83B-0D037FF5F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7795" y="3166547"/>
            <a:ext cx="2250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rgbClr val="002060"/>
                </a:solidFill>
              </a:rPr>
              <a:t>Intermediate</a:t>
            </a:r>
            <a:r>
              <a:rPr lang="en-US" altLang="en-US" sz="14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2544" name="TextBox 6">
            <a:extLst>
              <a:ext uri="{FF2B5EF4-FFF2-40B4-BE49-F238E27FC236}">
                <a16:creationId xmlns:a16="http://schemas.microsoft.com/office/drawing/2014/main" id="{CA8CDC1F-A323-422F-9034-7D07F1A4A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2404" y="2080828"/>
            <a:ext cx="21573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rgbClr val="002060"/>
                </a:solidFill>
              </a:rPr>
              <a:t>Advanced</a:t>
            </a:r>
          </a:p>
        </p:txBody>
      </p:sp>
      <p:sp>
        <p:nvSpPr>
          <p:cNvPr id="15376" name="TextBox 1">
            <a:extLst>
              <a:ext uri="{FF2B5EF4-FFF2-40B4-BE49-F238E27FC236}">
                <a16:creationId xmlns:a16="http://schemas.microsoft.com/office/drawing/2014/main" id="{17A177C0-FCC4-47E4-847A-7C939877D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9802" y="718786"/>
            <a:ext cx="18659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002060"/>
                </a:solidFill>
              </a:rPr>
              <a:t>Reduce outsourcing of ophthalmic surgery and subspecialty care consults; keep in system</a:t>
            </a:r>
          </a:p>
        </p:txBody>
      </p:sp>
      <p:sp>
        <p:nvSpPr>
          <p:cNvPr id="15377" name="TextBox 14">
            <a:extLst>
              <a:ext uri="{FF2B5EF4-FFF2-40B4-BE49-F238E27FC236}">
                <a16:creationId xmlns:a16="http://schemas.microsoft.com/office/drawing/2014/main" id="{883ACFB2-BC9C-4F69-84CA-2435B367B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25" y="5505916"/>
            <a:ext cx="28993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 dirty="0">
                <a:solidFill>
                  <a:srgbClr val="002060"/>
                </a:solidFill>
              </a:rPr>
              <a:t>Increase outsourcing to telemedicine methods of basic Eye Care needs; exams and eyeglass dispensing (TECS)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73E013C-1B41-413E-A6F3-F2F70744CD49}"/>
              </a:ext>
            </a:extLst>
          </p:cNvPr>
          <p:cNvCxnSpPr>
            <a:cxnSpLocks/>
          </p:cNvCxnSpPr>
          <p:nvPr/>
        </p:nvCxnSpPr>
        <p:spPr>
          <a:xfrm>
            <a:off x="4006292" y="3429000"/>
            <a:ext cx="0" cy="671216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5CDB659-006C-439C-8417-0CDAE626CB55}"/>
              </a:ext>
            </a:extLst>
          </p:cNvPr>
          <p:cNvCxnSpPr>
            <a:cxnSpLocks/>
          </p:cNvCxnSpPr>
          <p:nvPr/>
        </p:nvCxnSpPr>
        <p:spPr>
          <a:xfrm>
            <a:off x="3823667" y="2500389"/>
            <a:ext cx="0" cy="637555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C92DEEB-FB09-402F-B23A-881AD0956F9A}"/>
              </a:ext>
            </a:extLst>
          </p:cNvPr>
          <p:cNvCxnSpPr>
            <a:cxnSpLocks/>
          </p:cNvCxnSpPr>
          <p:nvPr/>
        </p:nvCxnSpPr>
        <p:spPr>
          <a:xfrm flipH="1">
            <a:off x="10469187" y="3307986"/>
            <a:ext cx="376487" cy="491561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4DB7CAF-BB57-47BE-9140-6C32651D079F}"/>
              </a:ext>
            </a:extLst>
          </p:cNvPr>
          <p:cNvCxnSpPr>
            <a:cxnSpLocks/>
          </p:cNvCxnSpPr>
          <p:nvPr/>
        </p:nvCxnSpPr>
        <p:spPr>
          <a:xfrm flipH="1">
            <a:off x="2213999" y="4645913"/>
            <a:ext cx="315799" cy="820471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3D82E7C-62FE-4310-B645-950372ED127D}"/>
              </a:ext>
            </a:extLst>
          </p:cNvPr>
          <p:cNvCxnSpPr>
            <a:cxnSpLocks/>
          </p:cNvCxnSpPr>
          <p:nvPr/>
        </p:nvCxnSpPr>
        <p:spPr>
          <a:xfrm>
            <a:off x="7611867" y="3161909"/>
            <a:ext cx="2990796" cy="74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D99B96B-F163-4293-A7B1-4513D8EEAF12}"/>
              </a:ext>
            </a:extLst>
          </p:cNvPr>
          <p:cNvCxnSpPr>
            <a:cxnSpLocks/>
          </p:cNvCxnSpPr>
          <p:nvPr/>
        </p:nvCxnSpPr>
        <p:spPr>
          <a:xfrm>
            <a:off x="6682074" y="4664133"/>
            <a:ext cx="488205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Straight Arrow Connector 2051">
            <a:extLst>
              <a:ext uri="{FF2B5EF4-FFF2-40B4-BE49-F238E27FC236}">
                <a16:creationId xmlns:a16="http://schemas.microsoft.com/office/drawing/2014/main" id="{4251379C-B480-4496-90C0-6FDE2CE57C9D}"/>
              </a:ext>
            </a:extLst>
          </p:cNvPr>
          <p:cNvCxnSpPr>
            <a:cxnSpLocks/>
          </p:cNvCxnSpPr>
          <p:nvPr/>
        </p:nvCxnSpPr>
        <p:spPr>
          <a:xfrm>
            <a:off x="4593302" y="2775233"/>
            <a:ext cx="2803105" cy="0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E79D884-5A6F-4372-99C7-EB36C06642AA}"/>
              </a:ext>
            </a:extLst>
          </p:cNvPr>
          <p:cNvCxnSpPr>
            <a:cxnSpLocks/>
          </p:cNvCxnSpPr>
          <p:nvPr/>
        </p:nvCxnSpPr>
        <p:spPr>
          <a:xfrm flipH="1">
            <a:off x="9542753" y="1317910"/>
            <a:ext cx="637049" cy="789065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1">
            <a:extLst>
              <a:ext uri="{FF2B5EF4-FFF2-40B4-BE49-F238E27FC236}">
                <a16:creationId xmlns:a16="http://schemas.microsoft.com/office/drawing/2014/main" id="{54AF2E37-C401-4907-A000-CA1B85F6E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2533" y="2631968"/>
            <a:ext cx="216874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 dirty="0">
                <a:solidFill>
                  <a:srgbClr val="002060"/>
                </a:solidFill>
              </a:rPr>
              <a:t>Optometry and Comprehensive Ophthalmology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B89B252-9726-41D9-ACF7-D643ABFE5FF7}"/>
              </a:ext>
            </a:extLst>
          </p:cNvPr>
          <p:cNvCxnSpPr>
            <a:cxnSpLocks/>
          </p:cNvCxnSpPr>
          <p:nvPr/>
        </p:nvCxnSpPr>
        <p:spPr>
          <a:xfrm>
            <a:off x="1228708" y="3730464"/>
            <a:ext cx="354910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6">
            <a:extLst>
              <a:ext uri="{FF2B5EF4-FFF2-40B4-BE49-F238E27FC236}">
                <a16:creationId xmlns:a16="http://schemas.microsoft.com/office/drawing/2014/main" id="{0893FD5C-7B17-4110-A92D-691F013B3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8895" y="2211556"/>
            <a:ext cx="21573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rgbClr val="002060"/>
                </a:solidFill>
              </a:rPr>
              <a:t>Advanced</a:t>
            </a:r>
          </a:p>
        </p:txBody>
      </p:sp>
      <p:sp>
        <p:nvSpPr>
          <p:cNvPr id="115" name="TextBox 6">
            <a:extLst>
              <a:ext uri="{FF2B5EF4-FFF2-40B4-BE49-F238E27FC236}">
                <a16:creationId xmlns:a16="http://schemas.microsoft.com/office/drawing/2014/main" id="{D5DD0B74-9F6C-44FD-A9A4-904F9111D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2406" y="3638551"/>
            <a:ext cx="2250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rgbClr val="002060"/>
                </a:solidFill>
              </a:rPr>
              <a:t>Intermediate</a:t>
            </a:r>
            <a:r>
              <a:rPr lang="en-US" altLang="en-US" sz="14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16" name="TextBox 6">
            <a:extLst>
              <a:ext uri="{FF2B5EF4-FFF2-40B4-BE49-F238E27FC236}">
                <a16:creationId xmlns:a16="http://schemas.microsoft.com/office/drawing/2014/main" id="{1736B272-A835-4DB0-B317-CF45A9AC6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5166" y="4628593"/>
            <a:ext cx="22539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rgbClr val="002060"/>
                </a:solidFill>
              </a:rPr>
              <a:t>Basic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B4F86E-1272-4C0D-BA17-BDE9B2EBD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B1E06-3EBC-4ABB-9906-BC88B09B504B}" type="slidenum">
              <a:rPr lang="en-US" smtClean="0">
                <a:solidFill>
                  <a:srgbClr val="002060"/>
                </a:solidFill>
              </a:rPr>
              <a:t>5</a:t>
            </a:fld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93990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53F4E01-E339-4305-B6AB-2C9E2917CA94}"/>
              </a:ext>
            </a:extLst>
          </p:cNvPr>
          <p:cNvSpPr txBox="1">
            <a:spLocks/>
          </p:cNvSpPr>
          <p:nvPr/>
        </p:nvSpPr>
        <p:spPr>
          <a:xfrm>
            <a:off x="843523" y="134840"/>
            <a:ext cx="10515600" cy="7593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Establish National TECS Infrastructure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5292C6-D8A4-486A-881F-BA6B39F366E8}"/>
              </a:ext>
            </a:extLst>
          </p:cNvPr>
          <p:cNvSpPr txBox="1"/>
          <p:nvPr/>
        </p:nvSpPr>
        <p:spPr>
          <a:xfrm>
            <a:off x="251095" y="3175210"/>
            <a:ext cx="2085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Patients present to parent VA eye clinic for care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90F1027-24C8-493B-99EF-D20ACB74FC21}"/>
              </a:ext>
            </a:extLst>
          </p:cNvPr>
          <p:cNvSpPr/>
          <p:nvPr/>
        </p:nvSpPr>
        <p:spPr>
          <a:xfrm>
            <a:off x="2452042" y="2771715"/>
            <a:ext cx="1848436" cy="173032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691CAB-24D9-4308-A7D0-C4640F03089C}"/>
              </a:ext>
            </a:extLst>
          </p:cNvPr>
          <p:cNvSpPr txBox="1"/>
          <p:nvPr/>
        </p:nvSpPr>
        <p:spPr>
          <a:xfrm>
            <a:off x="2597768" y="3313709"/>
            <a:ext cx="15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Parent VA Eye Clinic</a:t>
            </a:r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00AAD169-66A6-4321-BA82-598E3BA7DB03}"/>
              </a:ext>
            </a:extLst>
          </p:cNvPr>
          <p:cNvSpPr/>
          <p:nvPr/>
        </p:nvSpPr>
        <p:spPr>
          <a:xfrm rot="16200000" flipH="1">
            <a:off x="1238866" y="3553069"/>
            <a:ext cx="813432" cy="1904373"/>
          </a:xfrm>
          <a:prstGeom prst="curved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A34330-B6C6-4319-9C5B-0AFB1ED12426}"/>
              </a:ext>
            </a:extLst>
          </p:cNvPr>
          <p:cNvSpPr txBox="1"/>
          <p:nvPr/>
        </p:nvSpPr>
        <p:spPr>
          <a:xfrm>
            <a:off x="3606229" y="4430408"/>
            <a:ext cx="18484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Parent VA sends new and  basic patients to telemedicine TECS sites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080CA84B-1AA2-4622-8AE1-6DA8454FA3D6}"/>
              </a:ext>
            </a:extLst>
          </p:cNvPr>
          <p:cNvSpPr/>
          <p:nvPr/>
        </p:nvSpPr>
        <p:spPr>
          <a:xfrm>
            <a:off x="4300478" y="3545733"/>
            <a:ext cx="857205" cy="22964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BC0D2F9-3FD3-429B-8292-A2A2AEC5B571}"/>
              </a:ext>
            </a:extLst>
          </p:cNvPr>
          <p:cNvSpPr/>
          <p:nvPr/>
        </p:nvSpPr>
        <p:spPr>
          <a:xfrm>
            <a:off x="5277247" y="3166813"/>
            <a:ext cx="813432" cy="100592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C93D40-F7E7-4E7F-B3EC-3A51A5CC4365}"/>
              </a:ext>
            </a:extLst>
          </p:cNvPr>
          <p:cNvSpPr txBox="1"/>
          <p:nvPr/>
        </p:nvSpPr>
        <p:spPr>
          <a:xfrm>
            <a:off x="5241731" y="3271894"/>
            <a:ext cx="8842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CBOC</a:t>
            </a:r>
          </a:p>
          <a:p>
            <a:pPr algn="ctr"/>
            <a:r>
              <a:rPr lang="en-US" b="1" dirty="0"/>
              <a:t>TECS site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3B6D68-43B0-4413-AF43-E9B224C56DE4}"/>
              </a:ext>
            </a:extLst>
          </p:cNvPr>
          <p:cNvSpPr txBox="1"/>
          <p:nvPr/>
        </p:nvSpPr>
        <p:spPr>
          <a:xfrm>
            <a:off x="5805959" y="4458660"/>
            <a:ext cx="13143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CBOC sends studies to hub to read or reads themselves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4075F4-6118-40E2-935D-0F24BD6136C9}"/>
              </a:ext>
            </a:extLst>
          </p:cNvPr>
          <p:cNvSpPr txBox="1"/>
          <p:nvPr/>
        </p:nvSpPr>
        <p:spPr>
          <a:xfrm>
            <a:off x="7120293" y="3183960"/>
            <a:ext cx="2168406" cy="92333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8900000" scaled="1"/>
            <a:tileRect/>
          </a:gra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READING HUBS</a:t>
            </a:r>
          </a:p>
          <a:p>
            <a:pPr algn="ctr"/>
            <a:r>
              <a:rPr lang="en-US" dirty="0"/>
              <a:t>Staff with optometry and ophthalmology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EB42547E-F5F1-49BC-91D0-1EAF312F5EFD}"/>
              </a:ext>
            </a:extLst>
          </p:cNvPr>
          <p:cNvSpPr/>
          <p:nvPr/>
        </p:nvSpPr>
        <p:spPr>
          <a:xfrm>
            <a:off x="6101323" y="3543680"/>
            <a:ext cx="857205" cy="22964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1557EE-F957-4820-B61C-0283EEFD635A}"/>
              </a:ext>
            </a:extLst>
          </p:cNvPr>
          <p:cNvSpPr txBox="1"/>
          <p:nvPr/>
        </p:nvSpPr>
        <p:spPr>
          <a:xfrm>
            <a:off x="9104572" y="4430407"/>
            <a:ext cx="17712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Normal patients receive glasses and may not need to re-enter the system for some time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EA96B766-2609-4703-91F7-D5CBE4C27687}"/>
              </a:ext>
            </a:extLst>
          </p:cNvPr>
          <p:cNvSpPr/>
          <p:nvPr/>
        </p:nvSpPr>
        <p:spPr>
          <a:xfrm>
            <a:off x="9289765" y="3522053"/>
            <a:ext cx="857205" cy="22964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EEE109D-71B2-4EDC-9C1A-3A7B57207599}"/>
              </a:ext>
            </a:extLst>
          </p:cNvPr>
          <p:cNvSpPr/>
          <p:nvPr/>
        </p:nvSpPr>
        <p:spPr>
          <a:xfrm>
            <a:off x="10324384" y="2944847"/>
            <a:ext cx="1508432" cy="1323439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B2C61C-754E-4024-BD32-4411F2910167}"/>
              </a:ext>
            </a:extLst>
          </p:cNvPr>
          <p:cNvSpPr txBox="1"/>
          <p:nvPr/>
        </p:nvSpPr>
        <p:spPr>
          <a:xfrm>
            <a:off x="10479284" y="3125066"/>
            <a:ext cx="14046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Re-enter care at later timeframe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4FA6EE8-8481-452B-BC8A-0987BE76E6C3}"/>
              </a:ext>
            </a:extLst>
          </p:cNvPr>
          <p:cNvSpPr txBox="1"/>
          <p:nvPr/>
        </p:nvSpPr>
        <p:spPr>
          <a:xfrm>
            <a:off x="4399585" y="822605"/>
            <a:ext cx="26800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Hub sends patients with intermediate and advanced eye care issues back to parent VA eye clinic for in-person care</a:t>
            </a:r>
          </a:p>
        </p:txBody>
      </p:sp>
      <p:sp>
        <p:nvSpPr>
          <p:cNvPr id="21" name="Arrow: Curved Left 20">
            <a:extLst>
              <a:ext uri="{FF2B5EF4-FFF2-40B4-BE49-F238E27FC236}">
                <a16:creationId xmlns:a16="http://schemas.microsoft.com/office/drawing/2014/main" id="{D0C2BC65-B04D-4F49-BD7D-9ECB8BD5BFBE}"/>
              </a:ext>
            </a:extLst>
          </p:cNvPr>
          <p:cNvSpPr/>
          <p:nvPr/>
        </p:nvSpPr>
        <p:spPr>
          <a:xfrm rot="5400000" flipH="1">
            <a:off x="5540710" y="96678"/>
            <a:ext cx="625671" cy="4724402"/>
          </a:xfrm>
          <a:prstGeom prst="curved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D3D7BF4-07A0-4F96-B371-43A69F6E9376}"/>
              </a:ext>
            </a:extLst>
          </p:cNvPr>
          <p:cNvSpPr txBox="1"/>
          <p:nvPr/>
        </p:nvSpPr>
        <p:spPr>
          <a:xfrm>
            <a:off x="1773613" y="6188980"/>
            <a:ext cx="863413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Shifting basic care to TECS reduces outsourcing to Community Care</a:t>
            </a:r>
          </a:p>
        </p:txBody>
      </p:sp>
    </p:spTree>
    <p:extLst>
      <p:ext uri="{BB962C8B-B14F-4D97-AF65-F5344CB8AC3E}">
        <p14:creationId xmlns:p14="http://schemas.microsoft.com/office/powerpoint/2010/main" val="982148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:a16="http://schemas.microsoft.com/office/drawing/2014/main" id="{4B12B27B-2881-4448-9C2F-AFF7449361A4}"/>
              </a:ext>
            </a:extLst>
          </p:cNvPr>
          <p:cNvSpPr/>
          <p:nvPr/>
        </p:nvSpPr>
        <p:spPr>
          <a:xfrm>
            <a:off x="4436460" y="2229166"/>
            <a:ext cx="2547851" cy="1103279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5292C6-D8A4-486A-881F-BA6B39F366E8}"/>
              </a:ext>
            </a:extLst>
          </p:cNvPr>
          <p:cNvSpPr txBox="1"/>
          <p:nvPr/>
        </p:nvSpPr>
        <p:spPr>
          <a:xfrm>
            <a:off x="251095" y="3175210"/>
            <a:ext cx="2085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Patients present to parent VA eye clinic for care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90F1027-24C8-493B-99EF-D20ACB74FC21}"/>
              </a:ext>
            </a:extLst>
          </p:cNvPr>
          <p:cNvSpPr/>
          <p:nvPr/>
        </p:nvSpPr>
        <p:spPr>
          <a:xfrm>
            <a:off x="2452042" y="2771715"/>
            <a:ext cx="1848436" cy="173032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691CAB-24D9-4308-A7D0-C4640F03089C}"/>
              </a:ext>
            </a:extLst>
          </p:cNvPr>
          <p:cNvSpPr txBox="1"/>
          <p:nvPr/>
        </p:nvSpPr>
        <p:spPr>
          <a:xfrm>
            <a:off x="2597768" y="3313709"/>
            <a:ext cx="15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Parent VA Eye Clinic</a:t>
            </a:r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00AAD169-66A6-4321-BA82-598E3BA7DB03}"/>
              </a:ext>
            </a:extLst>
          </p:cNvPr>
          <p:cNvSpPr/>
          <p:nvPr/>
        </p:nvSpPr>
        <p:spPr>
          <a:xfrm rot="16200000" flipH="1">
            <a:off x="1238866" y="3553069"/>
            <a:ext cx="813432" cy="1904373"/>
          </a:xfrm>
          <a:prstGeom prst="curved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A34330-B6C6-4319-9C5B-0AFB1ED12426}"/>
              </a:ext>
            </a:extLst>
          </p:cNvPr>
          <p:cNvSpPr txBox="1"/>
          <p:nvPr/>
        </p:nvSpPr>
        <p:spPr>
          <a:xfrm>
            <a:off x="3606229" y="4430408"/>
            <a:ext cx="18484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Parent VA sends new, basic and </a:t>
            </a:r>
            <a:r>
              <a:rPr lang="en-US" sz="1600" b="1" dirty="0"/>
              <a:t>stable intermediate  patients </a:t>
            </a:r>
            <a:r>
              <a:rPr lang="en-US" sz="1600" dirty="0"/>
              <a:t>to telemedicine TECS sites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080CA84B-1AA2-4622-8AE1-6DA8454FA3D6}"/>
              </a:ext>
            </a:extLst>
          </p:cNvPr>
          <p:cNvSpPr/>
          <p:nvPr/>
        </p:nvSpPr>
        <p:spPr>
          <a:xfrm>
            <a:off x="4300478" y="3545733"/>
            <a:ext cx="857205" cy="22964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BC0D2F9-3FD3-429B-8292-A2A2AEC5B571}"/>
              </a:ext>
            </a:extLst>
          </p:cNvPr>
          <p:cNvSpPr/>
          <p:nvPr/>
        </p:nvSpPr>
        <p:spPr>
          <a:xfrm>
            <a:off x="5277247" y="3166813"/>
            <a:ext cx="813432" cy="100592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C93D40-F7E7-4E7F-B3EC-3A51A5CC4365}"/>
              </a:ext>
            </a:extLst>
          </p:cNvPr>
          <p:cNvSpPr txBox="1"/>
          <p:nvPr/>
        </p:nvSpPr>
        <p:spPr>
          <a:xfrm>
            <a:off x="5242910" y="3271894"/>
            <a:ext cx="8842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CBOC TECS site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4075F4-6118-40E2-935D-0F24BD6136C9}"/>
              </a:ext>
            </a:extLst>
          </p:cNvPr>
          <p:cNvSpPr txBox="1"/>
          <p:nvPr/>
        </p:nvSpPr>
        <p:spPr>
          <a:xfrm>
            <a:off x="7044093" y="2460060"/>
            <a:ext cx="2168406" cy="2308324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8900000" scaled="1"/>
            <a:tileRect/>
          </a:gra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READING HUBS</a:t>
            </a:r>
          </a:p>
          <a:p>
            <a:pPr algn="ctr"/>
            <a:r>
              <a:rPr lang="en-US" dirty="0"/>
              <a:t>Staff with optometry and ophthalmology, including subspecialty to manage intermediate care needs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EB42547E-F5F1-49BC-91D0-1EAF312F5EFD}"/>
              </a:ext>
            </a:extLst>
          </p:cNvPr>
          <p:cNvSpPr/>
          <p:nvPr/>
        </p:nvSpPr>
        <p:spPr>
          <a:xfrm>
            <a:off x="6101323" y="3543680"/>
            <a:ext cx="857205" cy="22964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1557EE-F957-4820-B61C-0283EEFD635A}"/>
              </a:ext>
            </a:extLst>
          </p:cNvPr>
          <p:cNvSpPr txBox="1"/>
          <p:nvPr/>
        </p:nvSpPr>
        <p:spPr>
          <a:xfrm>
            <a:off x="9104572" y="4430407"/>
            <a:ext cx="17712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Normal patients receive glasses may not need to re-enter the system for some time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EA96B766-2609-4703-91F7-D5CBE4C27687}"/>
              </a:ext>
            </a:extLst>
          </p:cNvPr>
          <p:cNvSpPr/>
          <p:nvPr/>
        </p:nvSpPr>
        <p:spPr>
          <a:xfrm>
            <a:off x="9232615" y="3522053"/>
            <a:ext cx="857205" cy="22964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EEE109D-71B2-4EDC-9C1A-3A7B57207599}"/>
              </a:ext>
            </a:extLst>
          </p:cNvPr>
          <p:cNvSpPr/>
          <p:nvPr/>
        </p:nvSpPr>
        <p:spPr>
          <a:xfrm>
            <a:off x="10267234" y="2944847"/>
            <a:ext cx="1508432" cy="1323439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4FA6EE8-8481-452B-BC8A-0987BE76E6C3}"/>
              </a:ext>
            </a:extLst>
          </p:cNvPr>
          <p:cNvSpPr txBox="1"/>
          <p:nvPr/>
        </p:nvSpPr>
        <p:spPr>
          <a:xfrm>
            <a:off x="815238" y="6192723"/>
            <a:ext cx="10550881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Shifting some intermediate care to TECS reduces referrals to Parent VA and CC need</a:t>
            </a:r>
          </a:p>
        </p:txBody>
      </p:sp>
      <p:sp>
        <p:nvSpPr>
          <p:cNvPr id="21" name="Arrow: Curved Left 20">
            <a:extLst>
              <a:ext uri="{FF2B5EF4-FFF2-40B4-BE49-F238E27FC236}">
                <a16:creationId xmlns:a16="http://schemas.microsoft.com/office/drawing/2014/main" id="{D0C2BC65-B04D-4F49-BD7D-9ECB8BD5BFBE}"/>
              </a:ext>
            </a:extLst>
          </p:cNvPr>
          <p:cNvSpPr/>
          <p:nvPr/>
        </p:nvSpPr>
        <p:spPr>
          <a:xfrm rot="5400000" flipH="1">
            <a:off x="5540710" y="-208122"/>
            <a:ext cx="625671" cy="4724402"/>
          </a:xfrm>
          <a:prstGeom prst="curved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A372D8F3-0250-4622-AC1D-F6912524C7E0}"/>
              </a:ext>
            </a:extLst>
          </p:cNvPr>
          <p:cNvSpPr txBox="1">
            <a:spLocks/>
          </p:cNvSpPr>
          <p:nvPr/>
        </p:nvSpPr>
        <p:spPr>
          <a:xfrm>
            <a:off x="1097166" y="126705"/>
            <a:ext cx="10515600" cy="664363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Envision More Possibilities…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0720691-20BF-4CC6-AC56-54CBF3F57807}"/>
              </a:ext>
            </a:extLst>
          </p:cNvPr>
          <p:cNvSpPr txBox="1"/>
          <p:nvPr/>
        </p:nvSpPr>
        <p:spPr>
          <a:xfrm>
            <a:off x="4565830" y="2304262"/>
            <a:ext cx="2347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TECS Clinic can be located at both CBOC and Parent VA during COVID catch up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AF7EAEB-4398-470E-8AB3-438F46D96C70}"/>
              </a:ext>
            </a:extLst>
          </p:cNvPr>
          <p:cNvSpPr txBox="1"/>
          <p:nvPr/>
        </p:nvSpPr>
        <p:spPr>
          <a:xfrm>
            <a:off x="4399585" y="822605"/>
            <a:ext cx="2680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Hub sends patients with </a:t>
            </a:r>
            <a:r>
              <a:rPr lang="en-US" sz="1600" b="1" dirty="0"/>
              <a:t>primarily advanced eye care needs </a:t>
            </a:r>
            <a:r>
              <a:rPr lang="en-US" sz="1600" dirty="0"/>
              <a:t>back to parent VA eye clinic for in-person care</a:t>
            </a: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8BC943F4-6F72-4FBB-8F7C-8F42EC7E0683}"/>
              </a:ext>
            </a:extLst>
          </p:cNvPr>
          <p:cNvSpPr/>
          <p:nvPr/>
        </p:nvSpPr>
        <p:spPr>
          <a:xfrm rot="14742613">
            <a:off x="2590416" y="2525652"/>
            <a:ext cx="490463" cy="22081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35A5306-5514-4128-8777-76E4FAC399BD}"/>
              </a:ext>
            </a:extLst>
          </p:cNvPr>
          <p:cNvSpPr txBox="1"/>
          <p:nvPr/>
        </p:nvSpPr>
        <p:spPr>
          <a:xfrm>
            <a:off x="251095" y="742271"/>
            <a:ext cx="3240249" cy="16312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Expanding CBOC eye care increases access at Parent VA for advanced eye care needs and reduces outsourcing to Community Care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E5FEDF2-B0CF-47F9-9C50-7C2FFB033CB6}"/>
              </a:ext>
            </a:extLst>
          </p:cNvPr>
          <p:cNvSpPr txBox="1"/>
          <p:nvPr/>
        </p:nvSpPr>
        <p:spPr>
          <a:xfrm>
            <a:off x="10450633" y="3089802"/>
            <a:ext cx="14046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Re-enter care at later timeframe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06060F9-61A9-405C-A6FC-B0FBD6F3F9DC}"/>
              </a:ext>
            </a:extLst>
          </p:cNvPr>
          <p:cNvSpPr txBox="1"/>
          <p:nvPr/>
        </p:nvSpPr>
        <p:spPr>
          <a:xfrm>
            <a:off x="5805959" y="4458660"/>
            <a:ext cx="13143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CBOC sends studies to hub to read or reads themselves</a:t>
            </a:r>
          </a:p>
        </p:txBody>
      </p:sp>
    </p:spTree>
    <p:extLst>
      <p:ext uri="{BB962C8B-B14F-4D97-AF65-F5344CB8AC3E}">
        <p14:creationId xmlns:p14="http://schemas.microsoft.com/office/powerpoint/2010/main" val="861274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63600" y="251412"/>
            <a:ext cx="10464800" cy="780379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/>
              <a:t>Eye Care Delivery Post </a:t>
            </a:r>
            <a:r>
              <a:rPr lang="en-US" altLang="en-US" sz="3200" dirty="0" err="1"/>
              <a:t>Covid</a:t>
            </a:r>
            <a:r>
              <a:rPr lang="en-US" altLang="en-US" sz="3200" dirty="0"/>
              <a:t> (with TECS)</a:t>
            </a:r>
          </a:p>
        </p:txBody>
      </p:sp>
      <p:pic>
        <p:nvPicPr>
          <p:cNvPr id="819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28" y="2357928"/>
            <a:ext cx="2532953" cy="1681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Down Arrow 13"/>
          <p:cNvSpPr/>
          <p:nvPr/>
        </p:nvSpPr>
        <p:spPr>
          <a:xfrm rot="16200000">
            <a:off x="3438416" y="2758291"/>
            <a:ext cx="423863" cy="881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6" name="Picture 2">
            <a:extLst>
              <a:ext uri="{FF2B5EF4-FFF2-40B4-BE49-F238E27FC236}">
                <a16:creationId xmlns:a16="http://schemas.microsoft.com/office/drawing/2014/main" id="{41FC7C23-4C28-4EF4-8949-8873A17D05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633" y="1443858"/>
            <a:ext cx="5627148" cy="4341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6">
            <a:extLst>
              <a:ext uri="{FF2B5EF4-FFF2-40B4-BE49-F238E27FC236}">
                <a16:creationId xmlns:a16="http://schemas.microsoft.com/office/drawing/2014/main" id="{A8ABE11B-FCB2-45A4-BBE6-D54D5ABB0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4508" y="2357928"/>
            <a:ext cx="21573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rgbClr val="002060"/>
                </a:solidFill>
              </a:rPr>
              <a:t>Advanced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652032C-AC5B-45A6-8DAB-CE295086CCCE}"/>
              </a:ext>
            </a:extLst>
          </p:cNvPr>
          <p:cNvCxnSpPr>
            <a:cxnSpLocks/>
          </p:cNvCxnSpPr>
          <p:nvPr/>
        </p:nvCxnSpPr>
        <p:spPr>
          <a:xfrm>
            <a:off x="4337808" y="3726175"/>
            <a:ext cx="2990796" cy="74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6">
            <a:extLst>
              <a:ext uri="{FF2B5EF4-FFF2-40B4-BE49-F238E27FC236}">
                <a16:creationId xmlns:a16="http://schemas.microsoft.com/office/drawing/2014/main" id="{C63468F3-8F13-46E5-A8DD-7717E7F50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0970" y="3977701"/>
            <a:ext cx="2250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rgbClr val="002060"/>
                </a:solidFill>
              </a:rPr>
              <a:t>Intermediate</a:t>
            </a:r>
            <a:r>
              <a:rPr lang="en-US" altLang="en-US" sz="1400" dirty="0">
                <a:solidFill>
                  <a:srgbClr val="002060"/>
                </a:solidFill>
              </a:rPr>
              <a:t> 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5481F84-B0E4-46C8-B8F2-3C777D352DCF}"/>
              </a:ext>
            </a:extLst>
          </p:cNvPr>
          <p:cNvCxnSpPr>
            <a:cxnSpLocks/>
          </p:cNvCxnSpPr>
          <p:nvPr/>
        </p:nvCxnSpPr>
        <p:spPr>
          <a:xfrm>
            <a:off x="3487783" y="5056019"/>
            <a:ext cx="467650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6">
            <a:extLst>
              <a:ext uri="{FF2B5EF4-FFF2-40B4-BE49-F238E27FC236}">
                <a16:creationId xmlns:a16="http://schemas.microsoft.com/office/drawing/2014/main" id="{6FD0D299-2E04-449B-822F-36836F69F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7954" y="5172513"/>
            <a:ext cx="22539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rgbClr val="002060"/>
                </a:solidFill>
              </a:rPr>
              <a:t>Basic 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47385091-209A-4254-BB36-B1DB038D86A3}"/>
              </a:ext>
            </a:extLst>
          </p:cNvPr>
          <p:cNvSpPr/>
          <p:nvPr/>
        </p:nvSpPr>
        <p:spPr>
          <a:xfrm>
            <a:off x="8539089" y="1399333"/>
            <a:ext cx="679972" cy="231934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E15F38-FFEF-4B79-888D-5555E699DA19}"/>
              </a:ext>
            </a:extLst>
          </p:cNvPr>
          <p:cNvSpPr txBox="1"/>
          <p:nvPr/>
        </p:nvSpPr>
        <p:spPr>
          <a:xfrm>
            <a:off x="9406807" y="2031850"/>
            <a:ext cx="2347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Face to face care at Parent VA</a:t>
            </a:r>
          </a:p>
        </p:txBody>
      </p:sp>
      <p:sp>
        <p:nvSpPr>
          <p:cNvPr id="35" name="Right Brace 34">
            <a:extLst>
              <a:ext uri="{FF2B5EF4-FFF2-40B4-BE49-F238E27FC236}">
                <a16:creationId xmlns:a16="http://schemas.microsoft.com/office/drawing/2014/main" id="{910D00E2-F99F-4DC3-9B2F-0CA622FAFF40}"/>
              </a:ext>
            </a:extLst>
          </p:cNvPr>
          <p:cNvSpPr/>
          <p:nvPr/>
        </p:nvSpPr>
        <p:spPr>
          <a:xfrm>
            <a:off x="8539089" y="3763205"/>
            <a:ext cx="682145" cy="1292813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90248A8-8584-4136-A643-C85B4AEA254D}"/>
              </a:ext>
            </a:extLst>
          </p:cNvPr>
          <p:cNvSpPr txBox="1"/>
          <p:nvPr/>
        </p:nvSpPr>
        <p:spPr>
          <a:xfrm>
            <a:off x="9362941" y="3530882"/>
            <a:ext cx="2555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Eye Telehealth at Parent VA and CBOCs with subspecialists</a:t>
            </a:r>
          </a:p>
        </p:txBody>
      </p:sp>
      <p:sp>
        <p:nvSpPr>
          <p:cNvPr id="37" name="Right Brace 36">
            <a:extLst>
              <a:ext uri="{FF2B5EF4-FFF2-40B4-BE49-F238E27FC236}">
                <a16:creationId xmlns:a16="http://schemas.microsoft.com/office/drawing/2014/main" id="{EE5E18A3-9100-4225-B022-4F05E608D517}"/>
              </a:ext>
            </a:extLst>
          </p:cNvPr>
          <p:cNvSpPr/>
          <p:nvPr/>
        </p:nvSpPr>
        <p:spPr>
          <a:xfrm>
            <a:off x="8659038" y="5100542"/>
            <a:ext cx="513329" cy="72452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5F69013-F93C-403C-AAE1-938765162D67}"/>
              </a:ext>
            </a:extLst>
          </p:cNvPr>
          <p:cNvSpPr txBox="1"/>
          <p:nvPr/>
        </p:nvSpPr>
        <p:spPr>
          <a:xfrm>
            <a:off x="9362941" y="5270412"/>
            <a:ext cx="2555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Eye Care at CBOCs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FD17347-CF77-4003-BD2C-5349D9C549A2}"/>
              </a:ext>
            </a:extLst>
          </p:cNvPr>
          <p:cNvCxnSpPr/>
          <p:nvPr/>
        </p:nvCxnSpPr>
        <p:spPr>
          <a:xfrm>
            <a:off x="6625883" y="3429000"/>
            <a:ext cx="0" cy="548701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33B5F7D-F99A-4920-89A1-B6FCB408DA97}"/>
              </a:ext>
            </a:extLst>
          </p:cNvPr>
          <p:cNvSpPr txBox="1"/>
          <p:nvPr/>
        </p:nvSpPr>
        <p:spPr>
          <a:xfrm>
            <a:off x="5772420" y="3195846"/>
            <a:ext cx="1383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Yearly F2F exam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592625-8353-4125-B8D1-31D1ED29A3EF}"/>
              </a:ext>
            </a:extLst>
          </p:cNvPr>
          <p:cNvSpPr txBox="1"/>
          <p:nvPr/>
        </p:nvSpPr>
        <p:spPr>
          <a:xfrm>
            <a:off x="3209815" y="5978769"/>
            <a:ext cx="523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Single Eye Care System</a:t>
            </a:r>
          </a:p>
        </p:txBody>
      </p:sp>
    </p:spTree>
    <p:extLst>
      <p:ext uri="{BB962C8B-B14F-4D97-AF65-F5344CB8AC3E}">
        <p14:creationId xmlns:p14="http://schemas.microsoft.com/office/powerpoint/2010/main" val="2886798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tack of books&#10;&#10;Description automatically generated">
            <a:extLst>
              <a:ext uri="{FF2B5EF4-FFF2-40B4-BE49-F238E27FC236}">
                <a16:creationId xmlns:a16="http://schemas.microsoft.com/office/drawing/2014/main" id="{FB3B3AC4-4E90-45FE-8A35-BC1E63F5A7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4019" r="11834" b="-1"/>
          <a:stretch/>
        </p:blipFill>
        <p:spPr>
          <a:xfrm>
            <a:off x="6217633" y="450574"/>
            <a:ext cx="5974062" cy="640742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3513C9-A617-4FA8-857F-D96A38336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165" y="161662"/>
            <a:ext cx="4803636" cy="131166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Business Case for TECS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20220-2DBE-46E6-BADC-FB5AB42B7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286" y="1473326"/>
            <a:ext cx="5891713" cy="5184619"/>
          </a:xfrm>
        </p:spPr>
        <p:txBody>
          <a:bodyPr anchor="ctr">
            <a:normAutofit fontScale="85000" lnSpcReduction="20000"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Assume one TECS site, only used for screening/glasses.  </a:t>
            </a:r>
          </a:p>
          <a:p>
            <a:r>
              <a:rPr lang="en-US" sz="2400" dirty="0">
                <a:solidFill>
                  <a:srgbClr val="000000"/>
                </a:solidFill>
              </a:rPr>
              <a:t>TECS can see 9 patients per day (one patient at a time)</a:t>
            </a:r>
          </a:p>
          <a:p>
            <a:r>
              <a:rPr lang="en-US" sz="2400" dirty="0">
                <a:solidFill>
                  <a:srgbClr val="000000"/>
                </a:solidFill>
              </a:rPr>
              <a:t>9 patients/day x 5 days a week x 48 weeks per year = 2160 visits per TECS site.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Community care currently costs the VA $200 per exam PLUS the admin fee of $100.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A single TECS site saved the VA 2160 x $300 = $648,000 in one year of operation.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Up front cost of single TECS site for screening - $44,000 (equip) + $60,000 (tech) + $25,000 (reader time) = $129,000.  </a:t>
            </a:r>
          </a:p>
          <a:p>
            <a:r>
              <a:rPr lang="en-US" sz="2400" dirty="0">
                <a:solidFill>
                  <a:srgbClr val="000000"/>
                </a:solidFill>
              </a:rPr>
              <a:t>So in first year of operation, one TECS site for the parent VA saves $519,000 in community care AND opened access for 2160 Veterans. </a:t>
            </a:r>
          </a:p>
          <a:p>
            <a:r>
              <a:rPr lang="en-US" sz="2400" dirty="0">
                <a:solidFill>
                  <a:srgbClr val="000000"/>
                </a:solidFill>
              </a:rPr>
              <a:t>Cost savings even more significant if you use TECS for disease management  glaucoma, macula, etc. </a:t>
            </a:r>
          </a:p>
          <a:p>
            <a:endParaRPr lang="en-US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992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1131</Words>
  <Application>Microsoft Office PowerPoint</Application>
  <PresentationFormat>Widescreen</PresentationFormat>
  <Paragraphs>214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Candara</vt:lpstr>
      <vt:lpstr>Office Theme</vt:lpstr>
      <vt:lpstr>Technology-based Eye Care Services</vt:lpstr>
      <vt:lpstr>PowerPoint Presentation</vt:lpstr>
      <vt:lpstr>Eye Care Delivery Now/Pre-Covid (no TECS)</vt:lpstr>
      <vt:lpstr>New Paradigm:  Consider Eye Care Delivery as a Spectrum of Needs</vt:lpstr>
      <vt:lpstr>PowerPoint Presentation</vt:lpstr>
      <vt:lpstr>PowerPoint Presentation</vt:lpstr>
      <vt:lpstr>PowerPoint Presentation</vt:lpstr>
      <vt:lpstr>Eye Care Delivery Post Covid (with TECS)</vt:lpstr>
      <vt:lpstr>Business Case for TECS</vt:lpstr>
      <vt:lpstr>Set up cost for one basic TECS site – screening/eyeglasses only</vt:lpstr>
      <vt:lpstr>Set up cost for one diagnostic eye telehealth site – partial advanced services – basic and retina diagnostic testing follow ups</vt:lpstr>
      <vt:lpstr>Set up cost for one diagnostic eye telehealth site – all services – basic, retina, and glaucoma follow ups</vt:lpstr>
      <vt:lpstr>Recurrent Cost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Technology-based Eye Care Services</dc:title>
  <dc:creator>Maa, April</dc:creator>
  <cp:lastModifiedBy>Maa, April</cp:lastModifiedBy>
  <cp:revision>1</cp:revision>
  <dcterms:created xsi:type="dcterms:W3CDTF">2020-05-29T22:25:52Z</dcterms:created>
  <dcterms:modified xsi:type="dcterms:W3CDTF">2020-05-29T22:28:32Z</dcterms:modified>
</cp:coreProperties>
</file>