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8" r:id="rId6"/>
    <p:sldId id="259" r:id="rId7"/>
    <p:sldId id="260" r:id="rId8"/>
    <p:sldId id="271" r:id="rId9"/>
    <p:sldId id="272" r:id="rId10"/>
    <p:sldId id="284" r:id="rId11"/>
    <p:sldId id="273" r:id="rId12"/>
    <p:sldId id="274" r:id="rId13"/>
    <p:sldId id="275" r:id="rId14"/>
    <p:sldId id="278" r:id="rId15"/>
    <p:sldId id="279" r:id="rId16"/>
    <p:sldId id="280" r:id="rId17"/>
    <p:sldId id="287" r:id="rId18"/>
    <p:sldId id="282" r:id="rId19"/>
    <p:sldId id="289" r:id="rId20"/>
    <p:sldId id="290" r:id="rId21"/>
    <p:sldId id="291"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14067"/>
    <a:srgbClr val="014E7D"/>
    <a:srgbClr val="013657"/>
    <a:srgbClr val="01456F"/>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81761" autoAdjust="0"/>
  </p:normalViewPr>
  <p:slideViewPr>
    <p:cSldViewPr snapToGrid="0" showGuides="1">
      <p:cViewPr varScale="1">
        <p:scale>
          <a:sx n="93" d="100"/>
          <a:sy n="93" d="100"/>
        </p:scale>
        <p:origin x="1212" y="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57147764269216E-2"/>
          <c:y val="2.5474384008824364E-2"/>
          <c:w val="0.9385100992810681"/>
          <c:h val="0.69593155307961829"/>
        </c:manualLayout>
      </c:layout>
      <c:barChart>
        <c:barDir val="col"/>
        <c:grouping val="clustered"/>
        <c:varyColors val="0"/>
        <c:ser>
          <c:idx val="0"/>
          <c:order val="0"/>
          <c:tx>
            <c:strRef>
              <c:f>Sheet1!$B$1</c:f>
              <c:strCache>
                <c:ptCount val="1"/>
                <c:pt idx="0">
                  <c:v>% DIAGNOSED WITH DEMENTIA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Phase 1</c:v>
                </c:pt>
                <c:pt idx="1">
                  <c:v>Phase 2</c:v>
                </c:pt>
                <c:pt idx="2">
                  <c:v>Phase 3</c:v>
                </c:pt>
              </c:strCache>
            </c:strRef>
          </c:cat>
          <c:val>
            <c:numRef>
              <c:f>Sheet1!$B$2:$B$5</c:f>
              <c:numCache>
                <c:formatCode>0%</c:formatCode>
                <c:ptCount val="4"/>
                <c:pt idx="0">
                  <c:v>7.0000000000000007E-2</c:v>
                </c:pt>
                <c:pt idx="1">
                  <c:v>0.28599999999999998</c:v>
                </c:pt>
                <c:pt idx="2" formatCode="0.00%">
                  <c:v>0.32700000000000001</c:v>
                </c:pt>
              </c:numCache>
            </c:numRef>
          </c:val>
          <c:extLst>
            <c:ext xmlns:c16="http://schemas.microsoft.com/office/drawing/2014/chart" uri="{C3380CC4-5D6E-409C-BE32-E72D297353CC}">
              <c16:uniqueId val="{00000000-96C3-442C-81DE-A58D8F4D170A}"/>
            </c:ext>
          </c:extLst>
        </c:ser>
        <c:ser>
          <c:idx val="1"/>
          <c:order val="1"/>
          <c:tx>
            <c:strRef>
              <c:f>Sheet1!$C$1</c:f>
              <c:strCache>
                <c:ptCount val="1"/>
                <c:pt idx="0">
                  <c:v>% WHO FOLLOWED UP WITH NEUROPSYCHOLOGY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r>
                      <a:rPr lang="en-US" dirty="0"/>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C3-442C-81DE-A58D8F4D17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Phase 1</c:v>
                </c:pt>
                <c:pt idx="1">
                  <c:v>Phase 2</c:v>
                </c:pt>
                <c:pt idx="2">
                  <c:v>Phase 3</c:v>
                </c:pt>
              </c:strCache>
            </c:strRef>
          </c:cat>
          <c:val>
            <c:numRef>
              <c:f>Sheet1!$C$2:$C$5</c:f>
              <c:numCache>
                <c:formatCode>0%</c:formatCode>
                <c:ptCount val="4"/>
                <c:pt idx="0">
                  <c:v>0.125</c:v>
                </c:pt>
                <c:pt idx="1">
                  <c:v>0.28599999999999998</c:v>
                </c:pt>
                <c:pt idx="2">
                  <c:v>0.36499999999999999</c:v>
                </c:pt>
              </c:numCache>
            </c:numRef>
          </c:val>
          <c:extLst>
            <c:ext xmlns:c16="http://schemas.microsoft.com/office/drawing/2014/chart" uri="{C3380CC4-5D6E-409C-BE32-E72D297353CC}">
              <c16:uniqueId val="{00000002-96C3-442C-81DE-A58D8F4D170A}"/>
            </c:ext>
          </c:extLst>
        </c:ser>
        <c:ser>
          <c:idx val="2"/>
          <c:order val="2"/>
          <c:tx>
            <c:strRef>
              <c:f>Sheet1!$D$1</c:f>
              <c:strCache>
                <c:ptCount val="1"/>
                <c:pt idx="0">
                  <c:v>% WHO FAILED MINI-COG</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r>
                      <a:rPr lang="en-US" dirty="0"/>
                      <a:t>32.70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C3-442C-81DE-A58D8F4D17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Phase 1</c:v>
                </c:pt>
                <c:pt idx="1">
                  <c:v>Phase 2</c:v>
                </c:pt>
                <c:pt idx="2">
                  <c:v>Phase 3</c:v>
                </c:pt>
              </c:strCache>
            </c:strRef>
          </c:cat>
          <c:val>
            <c:numRef>
              <c:f>Sheet1!$D$2:$D$5</c:f>
              <c:numCache>
                <c:formatCode>0%</c:formatCode>
                <c:ptCount val="4"/>
                <c:pt idx="0">
                  <c:v>0.28999999999999998</c:v>
                </c:pt>
                <c:pt idx="1">
                  <c:v>0.73</c:v>
                </c:pt>
                <c:pt idx="2" formatCode="0.00%">
                  <c:v>0.32700000000000001</c:v>
                </c:pt>
              </c:numCache>
            </c:numRef>
          </c:val>
          <c:extLst>
            <c:ext xmlns:c16="http://schemas.microsoft.com/office/drawing/2014/chart" uri="{C3380CC4-5D6E-409C-BE32-E72D297353CC}">
              <c16:uniqueId val="{00000004-96C3-442C-81DE-A58D8F4D170A}"/>
            </c:ext>
          </c:extLst>
        </c:ser>
        <c:ser>
          <c:idx val="3"/>
          <c:order val="3"/>
          <c:tx>
            <c:strRef>
              <c:f>Sheet1!$E$1</c:f>
              <c:strCache>
                <c:ptCount val="1"/>
                <c:pt idx="0">
                  <c:v>% WHO PASSED</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3"/>
                <c:pt idx="0">
                  <c:v>Phase 1</c:v>
                </c:pt>
                <c:pt idx="1">
                  <c:v>Phase 2</c:v>
                </c:pt>
                <c:pt idx="2">
                  <c:v>Phase 3</c:v>
                </c:pt>
              </c:strCache>
            </c:strRef>
          </c:cat>
          <c:val>
            <c:numRef>
              <c:f>Sheet1!$E$2:$E$5</c:f>
              <c:numCache>
                <c:formatCode>0%</c:formatCode>
                <c:ptCount val="4"/>
                <c:pt idx="0">
                  <c:v>0.71</c:v>
                </c:pt>
                <c:pt idx="1">
                  <c:v>0.27</c:v>
                </c:pt>
                <c:pt idx="2" formatCode="0.00%">
                  <c:v>0.88300000000000001</c:v>
                </c:pt>
              </c:numCache>
            </c:numRef>
          </c:val>
          <c:extLst>
            <c:ext xmlns:c16="http://schemas.microsoft.com/office/drawing/2014/chart" uri="{C3380CC4-5D6E-409C-BE32-E72D297353CC}">
              <c16:uniqueId val="{00000005-96C3-442C-81DE-A58D8F4D170A}"/>
            </c:ext>
          </c:extLst>
        </c:ser>
        <c:dLbls>
          <c:dLblPos val="outEnd"/>
          <c:showLegendKey val="0"/>
          <c:showVal val="1"/>
          <c:showCatName val="0"/>
          <c:showSerName val="0"/>
          <c:showPercent val="0"/>
          <c:showBubbleSize val="0"/>
        </c:dLbls>
        <c:gapWidth val="100"/>
        <c:overlap val="-24"/>
        <c:axId val="1087131456"/>
        <c:axId val="1087136048"/>
      </c:barChart>
      <c:catAx>
        <c:axId val="10871314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87136048"/>
        <c:crosses val="autoZero"/>
        <c:auto val="1"/>
        <c:lblAlgn val="ctr"/>
        <c:lblOffset val="100"/>
        <c:noMultiLvlLbl val="0"/>
      </c:catAx>
      <c:valAx>
        <c:axId val="108713604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8713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DEMENTIA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0441294838145235"/>
          <c:y val="0.24203740157480316"/>
          <c:w val="0.74558705161854766"/>
          <c:h val="0.648209025955089"/>
        </c:manualLayout>
      </c:layout>
      <c:barChart>
        <c:barDir val="col"/>
        <c:grouping val="clustered"/>
        <c:varyColors val="0"/>
        <c:ser>
          <c:idx val="3"/>
          <c:order val="3"/>
          <c:spPr>
            <a:gradFill rotWithShape="1">
              <a:gsLst>
                <a:gs pos="0">
                  <a:schemeClr val="accent1">
                    <a:shade val="58000"/>
                    <a:tint val="98000"/>
                    <a:hueMod val="94000"/>
                    <a:satMod val="130000"/>
                    <a:lumMod val="128000"/>
                  </a:schemeClr>
                </a:gs>
                <a:gs pos="100000">
                  <a:schemeClr val="accent1">
                    <a:shade val="58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Sheet1!$B$4:$B$6</c:f>
              <c:strCache>
                <c:ptCount val="3"/>
                <c:pt idx="0">
                  <c:v>NATIONWIDE</c:v>
                </c:pt>
                <c:pt idx="1">
                  <c:v>VISN 8</c:v>
                </c:pt>
                <c:pt idx="2">
                  <c:v>GNV</c:v>
                </c:pt>
              </c:strCache>
            </c:strRef>
          </c:cat>
          <c:val>
            <c:numRef>
              <c:f>Sheet1!$F$4:$F$6</c:f>
              <c:numCache>
                <c:formatCode>#,##0</c:formatCode>
                <c:ptCount val="3"/>
                <c:pt idx="0">
                  <c:v>167532</c:v>
                </c:pt>
                <c:pt idx="1">
                  <c:v>18309</c:v>
                </c:pt>
                <c:pt idx="2" formatCode="General">
                  <c:v>3232</c:v>
                </c:pt>
              </c:numCache>
            </c:numRef>
          </c:val>
          <c:extLst>
            <c:ext xmlns:c16="http://schemas.microsoft.com/office/drawing/2014/chart" uri="{C3380CC4-5D6E-409C-BE32-E72D297353CC}">
              <c16:uniqueId val="{00000000-F1DB-4B4F-BC35-ED8C429F33EB}"/>
            </c:ext>
          </c:extLst>
        </c:ser>
        <c:dLbls>
          <c:dLblPos val="inEnd"/>
          <c:showLegendKey val="0"/>
          <c:showVal val="1"/>
          <c:showCatName val="0"/>
          <c:showSerName val="0"/>
          <c:showPercent val="0"/>
          <c:showBubbleSize val="0"/>
        </c:dLbls>
        <c:gapWidth val="100"/>
        <c:overlap val="-24"/>
        <c:axId val="496419648"/>
        <c:axId val="496417352"/>
        <c:extLst>
          <c:ext xmlns:c15="http://schemas.microsoft.com/office/drawing/2012/chart" uri="{02D57815-91ED-43cb-92C2-25804820EDAC}">
            <c15:filteredBarSeries>
              <c15:ser>
                <c:idx val="0"/>
                <c:order val="0"/>
                <c:spPr>
                  <a:gradFill rotWithShape="1">
                    <a:gsLst>
                      <a:gs pos="0">
                        <a:schemeClr val="accent1">
                          <a:tint val="58000"/>
                          <a:tint val="98000"/>
                          <a:hueMod val="94000"/>
                          <a:satMod val="130000"/>
                          <a:lumMod val="128000"/>
                        </a:schemeClr>
                      </a:gs>
                      <a:gs pos="100000">
                        <a:schemeClr val="accent1">
                          <a:tint val="58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Sheet1!$B$4:$B$6</c15:sqref>
                        </c15:formulaRef>
                      </c:ext>
                    </c:extLst>
                    <c:strCache>
                      <c:ptCount val="3"/>
                      <c:pt idx="0">
                        <c:v>NATIONWIDE</c:v>
                      </c:pt>
                      <c:pt idx="1">
                        <c:v>VISN 8</c:v>
                      </c:pt>
                      <c:pt idx="2">
                        <c:v>GNV</c:v>
                      </c:pt>
                    </c:strCache>
                  </c:strRef>
                </c:cat>
                <c:val>
                  <c:numRef>
                    <c:extLst>
                      <c:ext uri="{02D57815-91ED-43cb-92C2-25804820EDAC}">
                        <c15:formulaRef>
                          <c15:sqref>Sheet1!$C$4:$C$6</c15:sqref>
                        </c15:formulaRef>
                      </c:ext>
                    </c:extLst>
                    <c:numCache>
                      <c:formatCode>General</c:formatCode>
                      <c:ptCount val="3"/>
                    </c:numCache>
                  </c:numRef>
                </c:val>
                <c:extLst>
                  <c:ext xmlns:c16="http://schemas.microsoft.com/office/drawing/2014/chart" uri="{C3380CC4-5D6E-409C-BE32-E72D297353CC}">
                    <c16:uniqueId val="{00000001-F1DB-4B4F-BC35-ED8C429F33EB}"/>
                  </c:ext>
                </c:extLst>
              </c15:ser>
            </c15:filteredBarSeries>
            <c15:filteredBarSeries>
              <c15:ser>
                <c:idx val="1"/>
                <c:order val="1"/>
                <c:spPr>
                  <a:gradFill rotWithShape="1">
                    <a:gsLst>
                      <a:gs pos="0">
                        <a:schemeClr val="accent1">
                          <a:tint val="86000"/>
                          <a:tint val="98000"/>
                          <a:hueMod val="94000"/>
                          <a:satMod val="130000"/>
                          <a:lumMod val="128000"/>
                        </a:schemeClr>
                      </a:gs>
                      <a:gs pos="100000">
                        <a:schemeClr val="accent1">
                          <a:tint val="86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Sheet1!$B$4:$B$6</c15:sqref>
                        </c15:formulaRef>
                      </c:ext>
                    </c:extLst>
                    <c:strCache>
                      <c:ptCount val="3"/>
                      <c:pt idx="0">
                        <c:v>NATIONWIDE</c:v>
                      </c:pt>
                      <c:pt idx="1">
                        <c:v>VISN 8</c:v>
                      </c:pt>
                      <c:pt idx="2">
                        <c:v>GNV</c:v>
                      </c:pt>
                    </c:strCache>
                  </c:strRef>
                </c:cat>
                <c:val>
                  <c:numRef>
                    <c:extLst xmlns:c15="http://schemas.microsoft.com/office/drawing/2012/chart">
                      <c:ext xmlns:c15="http://schemas.microsoft.com/office/drawing/2012/chart" uri="{02D57815-91ED-43cb-92C2-25804820EDAC}">
                        <c15:formulaRef>
                          <c15:sqref>Sheet1!$D$4:$D$6</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2-F1DB-4B4F-BC35-ED8C429F33EB}"/>
                  </c:ext>
                </c:extLst>
              </c15:ser>
            </c15:filteredBarSeries>
            <c15:filteredBarSeries>
              <c15:ser>
                <c:idx val="2"/>
                <c:order val="2"/>
                <c:spPr>
                  <a:gradFill rotWithShape="1">
                    <a:gsLst>
                      <a:gs pos="0">
                        <a:schemeClr val="accent1">
                          <a:shade val="86000"/>
                          <a:tint val="98000"/>
                          <a:hueMod val="94000"/>
                          <a:satMod val="130000"/>
                          <a:lumMod val="128000"/>
                        </a:schemeClr>
                      </a:gs>
                      <a:gs pos="100000">
                        <a:schemeClr val="accent1">
                          <a:shade val="8600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Sheet1!$B$4:$B$6</c15:sqref>
                        </c15:formulaRef>
                      </c:ext>
                    </c:extLst>
                    <c:strCache>
                      <c:ptCount val="3"/>
                      <c:pt idx="0">
                        <c:v>NATIONWIDE</c:v>
                      </c:pt>
                      <c:pt idx="1">
                        <c:v>VISN 8</c:v>
                      </c:pt>
                      <c:pt idx="2">
                        <c:v>GNV</c:v>
                      </c:pt>
                    </c:strCache>
                  </c:strRef>
                </c:cat>
                <c:val>
                  <c:numRef>
                    <c:extLst xmlns:c15="http://schemas.microsoft.com/office/drawing/2012/chart">
                      <c:ext xmlns:c15="http://schemas.microsoft.com/office/drawing/2012/chart" uri="{02D57815-91ED-43cb-92C2-25804820EDAC}">
                        <c15:formulaRef>
                          <c15:sqref>Sheet1!$E$4:$E$6</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3-F1DB-4B4F-BC35-ED8C429F33EB}"/>
                  </c:ext>
                </c:extLst>
              </c15:ser>
            </c15:filteredBarSeries>
          </c:ext>
        </c:extLst>
      </c:barChart>
      <c:catAx>
        <c:axId val="4964196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6417352"/>
        <c:crosses val="autoZero"/>
        <c:auto val="1"/>
        <c:lblAlgn val="ctr"/>
        <c:lblOffset val="100"/>
        <c:noMultiLvlLbl val="0"/>
      </c:catAx>
      <c:valAx>
        <c:axId val="4964173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NUMBER OF VETERANS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64196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45BD9-A5CD-466A-9FD7-D63DAD08FC96}"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E5982284-D29E-4E86-8A8D-9A03E08DFE0A}">
      <dgm:prSet/>
      <dgm:spPr/>
      <dgm:t>
        <a:bodyPr/>
        <a:lstStyle/>
        <a:p>
          <a:r>
            <a:rPr lang="en-US" dirty="0"/>
            <a:t>The Mini-Cog© is </a:t>
          </a:r>
          <a:r>
            <a:rPr lang="en-US" b="1" dirty="0"/>
            <a:t>a 3-minute instrument that can increase the detection of cognitive impairment in older adults</a:t>
          </a:r>
          <a:r>
            <a:rPr lang="en-US" dirty="0"/>
            <a:t>. It can be used effectively after a brief training in both healthcare and community settings. (Mini-Cog, n.d.)</a:t>
          </a:r>
        </a:p>
      </dgm:t>
    </dgm:pt>
    <dgm:pt modelId="{BEFC8BF1-A60D-4253-922E-F856A3110A8B}" type="parTrans" cxnId="{39826C88-F66A-4A8C-9A43-721F3A1AB416}">
      <dgm:prSet/>
      <dgm:spPr/>
      <dgm:t>
        <a:bodyPr/>
        <a:lstStyle/>
        <a:p>
          <a:endParaRPr lang="en-US"/>
        </a:p>
      </dgm:t>
    </dgm:pt>
    <dgm:pt modelId="{6856F273-424F-4594-8F62-654EE4C7938B}" type="sibTrans" cxnId="{39826C88-F66A-4A8C-9A43-721F3A1AB416}">
      <dgm:prSet/>
      <dgm:spPr/>
      <dgm:t>
        <a:bodyPr/>
        <a:lstStyle/>
        <a:p>
          <a:endParaRPr lang="en-US"/>
        </a:p>
      </dgm:t>
    </dgm:pt>
    <dgm:pt modelId="{279BB52E-478E-4928-AFDA-172A02FC51BE}">
      <dgm:prSet/>
      <dgm:spPr/>
      <dgm:t>
        <a:bodyPr/>
        <a:lstStyle/>
        <a:p>
          <a:r>
            <a:rPr lang="en-US" dirty="0"/>
            <a:t>The Mini-Cog has sensitivity and specificity in some studies as high as 91% and 86%  (</a:t>
          </a:r>
          <a:r>
            <a:rPr lang="en-US" dirty="0" err="1"/>
            <a:t>Brickley</a:t>
          </a:r>
          <a:r>
            <a:rPr lang="en-US"/>
            <a:t>, 2017).  </a:t>
          </a:r>
        </a:p>
      </dgm:t>
    </dgm:pt>
    <dgm:pt modelId="{1035DEE2-A4B1-4DA4-8CAE-5081D958F9B9}" type="parTrans" cxnId="{124A1E56-4F27-40FC-BD09-306E863E0C44}">
      <dgm:prSet/>
      <dgm:spPr/>
      <dgm:t>
        <a:bodyPr/>
        <a:lstStyle/>
        <a:p>
          <a:endParaRPr lang="en-US"/>
        </a:p>
      </dgm:t>
    </dgm:pt>
    <dgm:pt modelId="{ED6A07C9-0931-4627-AD97-DFFF2BBB28B0}" type="sibTrans" cxnId="{124A1E56-4F27-40FC-BD09-306E863E0C44}">
      <dgm:prSet/>
      <dgm:spPr/>
      <dgm:t>
        <a:bodyPr/>
        <a:lstStyle/>
        <a:p>
          <a:endParaRPr lang="en-US"/>
        </a:p>
      </dgm:t>
    </dgm:pt>
    <dgm:pt modelId="{543F3680-F9B1-4D75-B4A9-CF175818ACD5}">
      <dgm:prSet/>
      <dgm:spPr/>
      <dgm:t>
        <a:bodyPr/>
        <a:lstStyle/>
        <a:p>
          <a:r>
            <a:rPr lang="en-US" dirty="0"/>
            <a:t>Mini-cog consists of two components, a 3-item recall test for memory and a scored clock drawing test. </a:t>
          </a:r>
        </a:p>
      </dgm:t>
    </dgm:pt>
    <dgm:pt modelId="{7606FF30-84D7-43CC-9213-71AC3BC3682C}" type="parTrans" cxnId="{34DCD76C-CC9D-46F4-AD6F-DAD64DC78E64}">
      <dgm:prSet/>
      <dgm:spPr/>
      <dgm:t>
        <a:bodyPr/>
        <a:lstStyle/>
        <a:p>
          <a:endParaRPr lang="en-US"/>
        </a:p>
      </dgm:t>
    </dgm:pt>
    <dgm:pt modelId="{1C7E4F70-577E-43F0-AAB7-85B994D06A56}" type="sibTrans" cxnId="{34DCD76C-CC9D-46F4-AD6F-DAD64DC78E64}">
      <dgm:prSet/>
      <dgm:spPr/>
      <dgm:t>
        <a:bodyPr/>
        <a:lstStyle/>
        <a:p>
          <a:endParaRPr lang="en-US"/>
        </a:p>
      </dgm:t>
    </dgm:pt>
    <dgm:pt modelId="{43ABB439-D4A2-4CFF-A425-5E45F914E0E7}">
      <dgm:prSet/>
      <dgm:spPr/>
      <dgm:t>
        <a:bodyPr/>
        <a:lstStyle/>
        <a:p>
          <a:r>
            <a:rPr lang="en-US" dirty="0"/>
            <a:t>The goal of screening for cognitive impairment in primary care is to find patients with cognitive deficits have gone unnoticed or unrecorded in routine clinical encounters. Symptoms may be severe enough to interfere with the patient’s self-care and medical management. (Mini-Cog, n.d.). </a:t>
          </a:r>
        </a:p>
      </dgm:t>
    </dgm:pt>
    <dgm:pt modelId="{E1DE5249-06E0-4735-86AB-01E0EC1F0BF4}" type="parTrans" cxnId="{36857831-10E7-4B79-BBF2-CE84F558547D}">
      <dgm:prSet/>
      <dgm:spPr/>
      <dgm:t>
        <a:bodyPr/>
        <a:lstStyle/>
        <a:p>
          <a:endParaRPr lang="en-US"/>
        </a:p>
      </dgm:t>
    </dgm:pt>
    <dgm:pt modelId="{99E1E4F3-6A07-470C-91F9-3D438B65363F}" type="sibTrans" cxnId="{36857831-10E7-4B79-BBF2-CE84F558547D}">
      <dgm:prSet/>
      <dgm:spPr/>
      <dgm:t>
        <a:bodyPr/>
        <a:lstStyle/>
        <a:p>
          <a:endParaRPr lang="en-US"/>
        </a:p>
      </dgm:t>
    </dgm:pt>
    <dgm:pt modelId="{2E3DC6C7-6E70-4799-BDAD-8DF6AE615563}" type="pres">
      <dgm:prSet presAssocID="{F4845BD9-A5CD-466A-9FD7-D63DAD08FC96}" presName="linear" presStyleCnt="0">
        <dgm:presLayoutVars>
          <dgm:animLvl val="lvl"/>
          <dgm:resizeHandles val="exact"/>
        </dgm:presLayoutVars>
      </dgm:prSet>
      <dgm:spPr/>
    </dgm:pt>
    <dgm:pt modelId="{D2A7AC61-6A5E-46C0-B2E3-277536771637}" type="pres">
      <dgm:prSet presAssocID="{E5982284-D29E-4E86-8A8D-9A03E08DFE0A}" presName="parentText" presStyleLbl="node1" presStyleIdx="0" presStyleCnt="4">
        <dgm:presLayoutVars>
          <dgm:chMax val="0"/>
          <dgm:bulletEnabled val="1"/>
        </dgm:presLayoutVars>
      </dgm:prSet>
      <dgm:spPr/>
    </dgm:pt>
    <dgm:pt modelId="{9F0E48C6-0081-4814-97CE-D1DFD00F6B8E}" type="pres">
      <dgm:prSet presAssocID="{6856F273-424F-4594-8F62-654EE4C7938B}" presName="spacer" presStyleCnt="0"/>
      <dgm:spPr/>
    </dgm:pt>
    <dgm:pt modelId="{E918440E-F4C4-4598-B35B-C943477A7C93}" type="pres">
      <dgm:prSet presAssocID="{279BB52E-478E-4928-AFDA-172A02FC51BE}" presName="parentText" presStyleLbl="node1" presStyleIdx="1" presStyleCnt="4">
        <dgm:presLayoutVars>
          <dgm:chMax val="0"/>
          <dgm:bulletEnabled val="1"/>
        </dgm:presLayoutVars>
      </dgm:prSet>
      <dgm:spPr/>
    </dgm:pt>
    <dgm:pt modelId="{9FBF9933-C787-48BE-8C82-6BB161124DD5}" type="pres">
      <dgm:prSet presAssocID="{ED6A07C9-0931-4627-AD97-DFFF2BBB28B0}" presName="spacer" presStyleCnt="0"/>
      <dgm:spPr/>
    </dgm:pt>
    <dgm:pt modelId="{8F3DB7D6-9EBA-4B35-90E5-25EB48361C7D}" type="pres">
      <dgm:prSet presAssocID="{543F3680-F9B1-4D75-B4A9-CF175818ACD5}" presName="parentText" presStyleLbl="node1" presStyleIdx="2" presStyleCnt="4">
        <dgm:presLayoutVars>
          <dgm:chMax val="0"/>
          <dgm:bulletEnabled val="1"/>
        </dgm:presLayoutVars>
      </dgm:prSet>
      <dgm:spPr/>
    </dgm:pt>
    <dgm:pt modelId="{86139824-5864-45B5-8466-45D0498752CB}" type="pres">
      <dgm:prSet presAssocID="{1C7E4F70-577E-43F0-AAB7-85B994D06A56}" presName="spacer" presStyleCnt="0"/>
      <dgm:spPr/>
    </dgm:pt>
    <dgm:pt modelId="{6463ADD4-2EB6-487E-B72F-538A468F3EF1}" type="pres">
      <dgm:prSet presAssocID="{43ABB439-D4A2-4CFF-A425-5E45F914E0E7}" presName="parentText" presStyleLbl="node1" presStyleIdx="3" presStyleCnt="4">
        <dgm:presLayoutVars>
          <dgm:chMax val="0"/>
          <dgm:bulletEnabled val="1"/>
        </dgm:presLayoutVars>
      </dgm:prSet>
      <dgm:spPr/>
    </dgm:pt>
  </dgm:ptLst>
  <dgm:cxnLst>
    <dgm:cxn modelId="{C46F9F2A-AA41-4793-B16F-554E81C28650}" type="presOf" srcId="{543F3680-F9B1-4D75-B4A9-CF175818ACD5}" destId="{8F3DB7D6-9EBA-4B35-90E5-25EB48361C7D}" srcOrd="0" destOrd="0" presId="urn:microsoft.com/office/officeart/2005/8/layout/vList2"/>
    <dgm:cxn modelId="{36857831-10E7-4B79-BBF2-CE84F558547D}" srcId="{F4845BD9-A5CD-466A-9FD7-D63DAD08FC96}" destId="{43ABB439-D4A2-4CFF-A425-5E45F914E0E7}" srcOrd="3" destOrd="0" parTransId="{E1DE5249-06E0-4735-86AB-01E0EC1F0BF4}" sibTransId="{99E1E4F3-6A07-470C-91F9-3D438B65363F}"/>
    <dgm:cxn modelId="{3AC73242-0C31-4721-A1C3-8D7F7232EB59}" type="presOf" srcId="{279BB52E-478E-4928-AFDA-172A02FC51BE}" destId="{E918440E-F4C4-4598-B35B-C943477A7C93}" srcOrd="0" destOrd="0" presId="urn:microsoft.com/office/officeart/2005/8/layout/vList2"/>
    <dgm:cxn modelId="{34DCD76C-CC9D-46F4-AD6F-DAD64DC78E64}" srcId="{F4845BD9-A5CD-466A-9FD7-D63DAD08FC96}" destId="{543F3680-F9B1-4D75-B4A9-CF175818ACD5}" srcOrd="2" destOrd="0" parTransId="{7606FF30-84D7-43CC-9213-71AC3BC3682C}" sibTransId="{1C7E4F70-577E-43F0-AAB7-85B994D06A56}"/>
    <dgm:cxn modelId="{124A1E56-4F27-40FC-BD09-306E863E0C44}" srcId="{F4845BD9-A5CD-466A-9FD7-D63DAD08FC96}" destId="{279BB52E-478E-4928-AFDA-172A02FC51BE}" srcOrd="1" destOrd="0" parTransId="{1035DEE2-A4B1-4DA4-8CAE-5081D958F9B9}" sibTransId="{ED6A07C9-0931-4627-AD97-DFFF2BBB28B0}"/>
    <dgm:cxn modelId="{5B608956-9E28-4C05-B763-AE2E0AFC6D31}" type="presOf" srcId="{F4845BD9-A5CD-466A-9FD7-D63DAD08FC96}" destId="{2E3DC6C7-6E70-4799-BDAD-8DF6AE615563}" srcOrd="0" destOrd="0" presId="urn:microsoft.com/office/officeart/2005/8/layout/vList2"/>
    <dgm:cxn modelId="{39826C88-F66A-4A8C-9A43-721F3A1AB416}" srcId="{F4845BD9-A5CD-466A-9FD7-D63DAD08FC96}" destId="{E5982284-D29E-4E86-8A8D-9A03E08DFE0A}" srcOrd="0" destOrd="0" parTransId="{BEFC8BF1-A60D-4253-922E-F856A3110A8B}" sibTransId="{6856F273-424F-4594-8F62-654EE4C7938B}"/>
    <dgm:cxn modelId="{9AAE8AAB-3073-4084-BF5F-EE6CFEAAABA8}" type="presOf" srcId="{E5982284-D29E-4E86-8A8D-9A03E08DFE0A}" destId="{D2A7AC61-6A5E-46C0-B2E3-277536771637}" srcOrd="0" destOrd="0" presId="urn:microsoft.com/office/officeart/2005/8/layout/vList2"/>
    <dgm:cxn modelId="{5FD395DC-7083-4C8D-8C18-8B800A9BC2EE}" type="presOf" srcId="{43ABB439-D4A2-4CFF-A425-5E45F914E0E7}" destId="{6463ADD4-2EB6-487E-B72F-538A468F3EF1}" srcOrd="0" destOrd="0" presId="urn:microsoft.com/office/officeart/2005/8/layout/vList2"/>
    <dgm:cxn modelId="{E75659CD-0D77-4E6E-A6D6-614B38619E0D}" type="presParOf" srcId="{2E3DC6C7-6E70-4799-BDAD-8DF6AE615563}" destId="{D2A7AC61-6A5E-46C0-B2E3-277536771637}" srcOrd="0" destOrd="0" presId="urn:microsoft.com/office/officeart/2005/8/layout/vList2"/>
    <dgm:cxn modelId="{A48F9657-F4F2-478E-9503-05B1974FBC22}" type="presParOf" srcId="{2E3DC6C7-6E70-4799-BDAD-8DF6AE615563}" destId="{9F0E48C6-0081-4814-97CE-D1DFD00F6B8E}" srcOrd="1" destOrd="0" presId="urn:microsoft.com/office/officeart/2005/8/layout/vList2"/>
    <dgm:cxn modelId="{3BFD20D6-84BF-4574-8417-CCEA14D5379E}" type="presParOf" srcId="{2E3DC6C7-6E70-4799-BDAD-8DF6AE615563}" destId="{E918440E-F4C4-4598-B35B-C943477A7C93}" srcOrd="2" destOrd="0" presId="urn:microsoft.com/office/officeart/2005/8/layout/vList2"/>
    <dgm:cxn modelId="{91CD7BC5-0A9E-4C35-ADB0-2515EAD69B0E}" type="presParOf" srcId="{2E3DC6C7-6E70-4799-BDAD-8DF6AE615563}" destId="{9FBF9933-C787-48BE-8C82-6BB161124DD5}" srcOrd="3" destOrd="0" presId="urn:microsoft.com/office/officeart/2005/8/layout/vList2"/>
    <dgm:cxn modelId="{9440B6BB-5B28-4774-B8BC-CB0CA9AA5DC7}" type="presParOf" srcId="{2E3DC6C7-6E70-4799-BDAD-8DF6AE615563}" destId="{8F3DB7D6-9EBA-4B35-90E5-25EB48361C7D}" srcOrd="4" destOrd="0" presId="urn:microsoft.com/office/officeart/2005/8/layout/vList2"/>
    <dgm:cxn modelId="{FADC7CB8-0851-4D43-8FDA-6AE838C90703}" type="presParOf" srcId="{2E3DC6C7-6E70-4799-BDAD-8DF6AE615563}" destId="{86139824-5864-45B5-8466-45D0498752CB}" srcOrd="5" destOrd="0" presId="urn:microsoft.com/office/officeart/2005/8/layout/vList2"/>
    <dgm:cxn modelId="{2B10F8EA-C811-4582-B191-EFDA0452F30B}" type="presParOf" srcId="{2E3DC6C7-6E70-4799-BDAD-8DF6AE615563}" destId="{6463ADD4-2EB6-487E-B72F-538A468F3EF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7DC2E-88EF-4DE9-AFC2-68881823DA8C}"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C842DD84-4524-4183-A551-430B6E8B970D}">
      <dgm:prSet/>
      <dgm:spPr/>
      <dgm:t>
        <a:bodyPr/>
        <a:lstStyle/>
        <a:p>
          <a:r>
            <a:rPr lang="en-US" dirty="0"/>
            <a:t>Deficits in two (2) or more areas of cognition warrant further testing</a:t>
          </a:r>
        </a:p>
      </dgm:t>
    </dgm:pt>
    <dgm:pt modelId="{692F8699-8F40-41CA-9AB1-4FB726181E51}" type="parTrans" cxnId="{D81DEC16-6B63-410D-9CB7-F2629D4CFD62}">
      <dgm:prSet/>
      <dgm:spPr/>
      <dgm:t>
        <a:bodyPr/>
        <a:lstStyle/>
        <a:p>
          <a:endParaRPr lang="en-US"/>
        </a:p>
      </dgm:t>
    </dgm:pt>
    <dgm:pt modelId="{AE3BAEED-E2CF-437F-876B-B32DD3AFA2E8}" type="sibTrans" cxnId="{D81DEC16-6B63-410D-9CB7-F2629D4CFD62}">
      <dgm:prSet/>
      <dgm:spPr/>
      <dgm:t>
        <a:bodyPr/>
        <a:lstStyle/>
        <a:p>
          <a:endParaRPr lang="en-US"/>
        </a:p>
      </dgm:t>
    </dgm:pt>
    <dgm:pt modelId="{6ADE2DF3-41E4-4BEF-A2F5-D4908249A517}">
      <dgm:prSet/>
      <dgm:spPr/>
      <dgm:t>
        <a:bodyPr/>
        <a:lstStyle/>
        <a:p>
          <a:r>
            <a:rPr lang="en-US"/>
            <a:t>Orientation and Registration</a:t>
          </a:r>
        </a:p>
      </dgm:t>
    </dgm:pt>
    <dgm:pt modelId="{BD179D63-68EA-4F79-9112-E073ABE6A1B7}" type="parTrans" cxnId="{F24BF67C-2149-420B-97AF-83458F3F8B80}">
      <dgm:prSet/>
      <dgm:spPr/>
      <dgm:t>
        <a:bodyPr/>
        <a:lstStyle/>
        <a:p>
          <a:endParaRPr lang="en-US"/>
        </a:p>
      </dgm:t>
    </dgm:pt>
    <dgm:pt modelId="{AAFB13C7-2AFE-4EF8-996F-011F89961180}" type="sibTrans" cxnId="{F24BF67C-2149-420B-97AF-83458F3F8B80}">
      <dgm:prSet/>
      <dgm:spPr/>
      <dgm:t>
        <a:bodyPr/>
        <a:lstStyle/>
        <a:p>
          <a:endParaRPr lang="en-US"/>
        </a:p>
      </dgm:t>
    </dgm:pt>
    <dgm:pt modelId="{D0E92D80-B572-432C-94DB-D1A47208FBA5}">
      <dgm:prSet/>
      <dgm:spPr/>
      <dgm:t>
        <a:bodyPr/>
        <a:lstStyle/>
        <a:p>
          <a:r>
            <a:rPr lang="en-US"/>
            <a:t>Visuospatial and executive functioning</a:t>
          </a:r>
        </a:p>
      </dgm:t>
    </dgm:pt>
    <dgm:pt modelId="{2004A7A2-8507-4618-AEC5-C1D1F7597268}" type="parTrans" cxnId="{0AFEEF1F-0550-4718-BF14-DD66CDC130CA}">
      <dgm:prSet/>
      <dgm:spPr/>
      <dgm:t>
        <a:bodyPr/>
        <a:lstStyle/>
        <a:p>
          <a:endParaRPr lang="en-US"/>
        </a:p>
      </dgm:t>
    </dgm:pt>
    <dgm:pt modelId="{6DF8E996-D827-4B9C-994E-5B5626448F5E}" type="sibTrans" cxnId="{0AFEEF1F-0550-4718-BF14-DD66CDC130CA}">
      <dgm:prSet/>
      <dgm:spPr/>
      <dgm:t>
        <a:bodyPr/>
        <a:lstStyle/>
        <a:p>
          <a:endParaRPr lang="en-US"/>
        </a:p>
      </dgm:t>
    </dgm:pt>
    <dgm:pt modelId="{AC1D9116-9E36-46D1-867D-B17F80CA3BFD}">
      <dgm:prSet/>
      <dgm:spPr/>
      <dgm:t>
        <a:bodyPr/>
        <a:lstStyle/>
        <a:p>
          <a:r>
            <a:rPr lang="en-US"/>
            <a:t>Language</a:t>
          </a:r>
        </a:p>
      </dgm:t>
    </dgm:pt>
    <dgm:pt modelId="{4CDE596A-B332-4EA7-8D15-96A05D823484}" type="parTrans" cxnId="{4137285D-E8B1-442A-8F16-45266C32EBD7}">
      <dgm:prSet/>
      <dgm:spPr/>
      <dgm:t>
        <a:bodyPr/>
        <a:lstStyle/>
        <a:p>
          <a:endParaRPr lang="en-US"/>
        </a:p>
      </dgm:t>
    </dgm:pt>
    <dgm:pt modelId="{D5FF8254-4A9A-403D-97F5-5CC3471641D8}" type="sibTrans" cxnId="{4137285D-E8B1-442A-8F16-45266C32EBD7}">
      <dgm:prSet/>
      <dgm:spPr/>
      <dgm:t>
        <a:bodyPr/>
        <a:lstStyle/>
        <a:p>
          <a:endParaRPr lang="en-US"/>
        </a:p>
      </dgm:t>
    </dgm:pt>
    <dgm:pt modelId="{EE80122E-BBE7-4BEA-B1A9-6E9E86C3A098}">
      <dgm:prSet/>
      <dgm:spPr/>
      <dgm:t>
        <a:bodyPr/>
        <a:lstStyle/>
        <a:p>
          <a:r>
            <a:rPr lang="en-US"/>
            <a:t>Attention and working memory</a:t>
          </a:r>
        </a:p>
      </dgm:t>
    </dgm:pt>
    <dgm:pt modelId="{B79380F5-3FF8-4001-BC6D-10D31FC79FBF}" type="parTrans" cxnId="{DD63E541-1DA9-4720-B5C8-77137414618D}">
      <dgm:prSet/>
      <dgm:spPr/>
      <dgm:t>
        <a:bodyPr/>
        <a:lstStyle/>
        <a:p>
          <a:endParaRPr lang="en-US"/>
        </a:p>
      </dgm:t>
    </dgm:pt>
    <dgm:pt modelId="{8E572B72-1F75-40B5-ADD1-1097E4F56646}" type="sibTrans" cxnId="{DD63E541-1DA9-4720-B5C8-77137414618D}">
      <dgm:prSet/>
      <dgm:spPr/>
      <dgm:t>
        <a:bodyPr/>
        <a:lstStyle/>
        <a:p>
          <a:endParaRPr lang="en-US"/>
        </a:p>
      </dgm:t>
    </dgm:pt>
    <dgm:pt modelId="{DE01F36C-294F-4CB8-89FD-2FD8CF306E30}">
      <dgm:prSet/>
      <dgm:spPr/>
      <dgm:t>
        <a:bodyPr/>
        <a:lstStyle/>
        <a:p>
          <a:r>
            <a:rPr lang="en-US"/>
            <a:t>Memory</a:t>
          </a:r>
        </a:p>
      </dgm:t>
    </dgm:pt>
    <dgm:pt modelId="{A7E4AF89-FAA1-4E92-8DCB-82185DBBCDFA}" type="parTrans" cxnId="{DDA3AF88-ABCC-4A60-A96A-7832A0108412}">
      <dgm:prSet/>
      <dgm:spPr/>
      <dgm:t>
        <a:bodyPr/>
        <a:lstStyle/>
        <a:p>
          <a:endParaRPr lang="en-US"/>
        </a:p>
      </dgm:t>
    </dgm:pt>
    <dgm:pt modelId="{584D5A3A-E569-4221-A041-8C5E5EFAB508}" type="sibTrans" cxnId="{DDA3AF88-ABCC-4A60-A96A-7832A0108412}">
      <dgm:prSet/>
      <dgm:spPr/>
      <dgm:t>
        <a:bodyPr/>
        <a:lstStyle/>
        <a:p>
          <a:endParaRPr lang="en-US"/>
        </a:p>
      </dgm:t>
    </dgm:pt>
    <dgm:pt modelId="{01FD58B6-829A-4901-B74E-34FCEFDDCFF5}">
      <dgm:prSet/>
      <dgm:spPr>
        <a:solidFill>
          <a:schemeClr val="accent6">
            <a:lumMod val="75000"/>
          </a:schemeClr>
        </a:solidFill>
      </dgm:spPr>
      <dgm:t>
        <a:bodyPr/>
        <a:lstStyle/>
        <a:p>
          <a:r>
            <a:rPr lang="en-US"/>
            <a:t>PCMHI</a:t>
          </a:r>
        </a:p>
      </dgm:t>
    </dgm:pt>
    <dgm:pt modelId="{7D2A8560-BA81-4FF9-A84C-660CE81B9B16}" type="parTrans" cxnId="{22E0CF57-6EFA-427E-966C-1055ACBA55E4}">
      <dgm:prSet/>
      <dgm:spPr/>
      <dgm:t>
        <a:bodyPr/>
        <a:lstStyle/>
        <a:p>
          <a:endParaRPr lang="en-US"/>
        </a:p>
      </dgm:t>
    </dgm:pt>
    <dgm:pt modelId="{7FE3E418-F27F-4668-91AD-EA296A5D2F70}" type="sibTrans" cxnId="{22E0CF57-6EFA-427E-966C-1055ACBA55E4}">
      <dgm:prSet/>
      <dgm:spPr/>
      <dgm:t>
        <a:bodyPr/>
        <a:lstStyle/>
        <a:p>
          <a:endParaRPr lang="en-US"/>
        </a:p>
      </dgm:t>
    </dgm:pt>
    <dgm:pt modelId="{ADD76CDD-C7A2-4B80-9500-4288299CC0E3}">
      <dgm:prSet/>
      <dgm:spPr/>
      <dgm:t>
        <a:bodyPr/>
        <a:lstStyle/>
        <a:p>
          <a:r>
            <a:rPr lang="en-US"/>
            <a:t>Saint Louis University Mental Status (SLUMS)</a:t>
          </a:r>
        </a:p>
      </dgm:t>
    </dgm:pt>
    <dgm:pt modelId="{1C85A8EB-EBFD-40D7-9E61-BDE8C7A530A5}" type="parTrans" cxnId="{03782F71-5EBA-47E0-AE2D-62741023310F}">
      <dgm:prSet/>
      <dgm:spPr/>
      <dgm:t>
        <a:bodyPr/>
        <a:lstStyle/>
        <a:p>
          <a:endParaRPr lang="en-US"/>
        </a:p>
      </dgm:t>
    </dgm:pt>
    <dgm:pt modelId="{5EB71510-6104-436F-8D0E-928207206C3A}" type="sibTrans" cxnId="{03782F71-5EBA-47E0-AE2D-62741023310F}">
      <dgm:prSet/>
      <dgm:spPr/>
      <dgm:t>
        <a:bodyPr/>
        <a:lstStyle/>
        <a:p>
          <a:endParaRPr lang="en-US"/>
        </a:p>
      </dgm:t>
    </dgm:pt>
    <dgm:pt modelId="{12D935FC-F117-4290-842B-2A37B206F12D}">
      <dgm:prSet/>
      <dgm:spPr/>
      <dgm:t>
        <a:bodyPr/>
        <a:lstStyle/>
        <a:p>
          <a:r>
            <a:rPr lang="en-US"/>
            <a:t>Montreal Cognitive Assessment (MoCA)</a:t>
          </a:r>
        </a:p>
      </dgm:t>
    </dgm:pt>
    <dgm:pt modelId="{5A4BF504-C1D9-46F0-ABED-06B2D8AA1585}" type="parTrans" cxnId="{EFFA8A98-BE1A-4F0A-986C-38A75975D771}">
      <dgm:prSet/>
      <dgm:spPr/>
      <dgm:t>
        <a:bodyPr/>
        <a:lstStyle/>
        <a:p>
          <a:endParaRPr lang="en-US"/>
        </a:p>
      </dgm:t>
    </dgm:pt>
    <dgm:pt modelId="{F42A9CD3-BA64-4589-A1BD-E431BF182D94}" type="sibTrans" cxnId="{EFFA8A98-BE1A-4F0A-986C-38A75975D771}">
      <dgm:prSet/>
      <dgm:spPr/>
      <dgm:t>
        <a:bodyPr/>
        <a:lstStyle/>
        <a:p>
          <a:endParaRPr lang="en-US"/>
        </a:p>
      </dgm:t>
    </dgm:pt>
    <dgm:pt modelId="{67F553B5-5A93-4C3E-8961-BF4424BA63E9}">
      <dgm:prSet/>
      <dgm:spPr/>
      <dgm:t>
        <a:bodyPr/>
        <a:lstStyle/>
        <a:p>
          <a:r>
            <a:rPr lang="en-US"/>
            <a:t>Health Care Professional</a:t>
          </a:r>
        </a:p>
      </dgm:t>
    </dgm:pt>
    <dgm:pt modelId="{99520BCB-13A6-4CEE-B5CA-F45CE0644C56}" type="parTrans" cxnId="{46180D21-6860-4B4C-AE8E-E05FC0D69E19}">
      <dgm:prSet/>
      <dgm:spPr/>
      <dgm:t>
        <a:bodyPr/>
        <a:lstStyle/>
        <a:p>
          <a:endParaRPr lang="en-US"/>
        </a:p>
      </dgm:t>
    </dgm:pt>
    <dgm:pt modelId="{C9E5B5C1-53FA-4C85-A62D-0C43AA306D73}" type="sibTrans" cxnId="{46180D21-6860-4B4C-AE8E-E05FC0D69E19}">
      <dgm:prSet/>
      <dgm:spPr/>
      <dgm:t>
        <a:bodyPr/>
        <a:lstStyle/>
        <a:p>
          <a:endParaRPr lang="en-US"/>
        </a:p>
      </dgm:t>
    </dgm:pt>
    <dgm:pt modelId="{E191B520-2A77-4A32-A19D-F962C0F05B86}">
      <dgm:prSet/>
      <dgm:spPr/>
      <dgm:t>
        <a:bodyPr/>
        <a:lstStyle/>
        <a:p>
          <a:r>
            <a:rPr lang="en-US"/>
            <a:t>Mini-Cog</a:t>
          </a:r>
        </a:p>
      </dgm:t>
    </dgm:pt>
    <dgm:pt modelId="{74FF51D9-7602-4CC8-828E-67337550AD07}" type="parTrans" cxnId="{EA5F4018-1FB8-4E88-A4D9-B4CEBFFCB30F}">
      <dgm:prSet/>
      <dgm:spPr/>
      <dgm:t>
        <a:bodyPr/>
        <a:lstStyle/>
        <a:p>
          <a:endParaRPr lang="en-US"/>
        </a:p>
      </dgm:t>
    </dgm:pt>
    <dgm:pt modelId="{28097656-5820-44D5-9E94-C84D7A1216CA}" type="sibTrans" cxnId="{EA5F4018-1FB8-4E88-A4D9-B4CEBFFCB30F}">
      <dgm:prSet/>
      <dgm:spPr/>
      <dgm:t>
        <a:bodyPr/>
        <a:lstStyle/>
        <a:p>
          <a:endParaRPr lang="en-US"/>
        </a:p>
      </dgm:t>
    </dgm:pt>
    <dgm:pt modelId="{1BA6C33A-F02D-4A49-8BBB-3CCB6FA0B891}">
      <dgm:prSet/>
      <dgm:spPr/>
      <dgm:t>
        <a:bodyPr/>
        <a:lstStyle/>
        <a:p>
          <a:r>
            <a:rPr lang="en-US"/>
            <a:t>Neuropsychologist</a:t>
          </a:r>
        </a:p>
      </dgm:t>
    </dgm:pt>
    <dgm:pt modelId="{956F7A9C-B1D0-4E0D-AC63-33ED7EB92AA4}" type="parTrans" cxnId="{FD5D415A-82E8-4BEC-AA4A-6652086BE49B}">
      <dgm:prSet/>
      <dgm:spPr/>
      <dgm:t>
        <a:bodyPr/>
        <a:lstStyle/>
        <a:p>
          <a:endParaRPr lang="en-US"/>
        </a:p>
      </dgm:t>
    </dgm:pt>
    <dgm:pt modelId="{5B6B3CCD-2CBD-4B6E-877D-429269AA1A7A}" type="sibTrans" cxnId="{FD5D415A-82E8-4BEC-AA4A-6652086BE49B}">
      <dgm:prSet/>
      <dgm:spPr/>
      <dgm:t>
        <a:bodyPr/>
        <a:lstStyle/>
        <a:p>
          <a:endParaRPr lang="en-US"/>
        </a:p>
      </dgm:t>
    </dgm:pt>
    <dgm:pt modelId="{75CE1430-1624-4B64-B9BE-353E56ECA1C0}">
      <dgm:prSet/>
      <dgm:spPr/>
      <dgm:t>
        <a:bodyPr/>
        <a:lstStyle/>
        <a:p>
          <a:r>
            <a:rPr lang="en-US"/>
            <a:t>Neuropsychological Testing: useful in the detection, diagnosis, and management of dementia syndromes (Rascovsky, 2016).</a:t>
          </a:r>
        </a:p>
      </dgm:t>
    </dgm:pt>
    <dgm:pt modelId="{3F02B480-312A-4570-90CB-73704C3CD8E2}" type="parTrans" cxnId="{13CDA8D7-30C5-4B57-8184-EC23D7A8C5EC}">
      <dgm:prSet/>
      <dgm:spPr/>
      <dgm:t>
        <a:bodyPr/>
        <a:lstStyle/>
        <a:p>
          <a:endParaRPr lang="en-US"/>
        </a:p>
      </dgm:t>
    </dgm:pt>
    <dgm:pt modelId="{E1936D4A-9BE3-4A0D-A2B3-9425DDD54564}" type="sibTrans" cxnId="{13CDA8D7-30C5-4B57-8184-EC23D7A8C5EC}">
      <dgm:prSet/>
      <dgm:spPr/>
      <dgm:t>
        <a:bodyPr/>
        <a:lstStyle/>
        <a:p>
          <a:endParaRPr lang="en-US"/>
        </a:p>
      </dgm:t>
    </dgm:pt>
    <dgm:pt modelId="{B8C995E9-5129-4E1A-8444-4A2FD3CB88DE}" type="pres">
      <dgm:prSet presAssocID="{6B77DC2E-88EF-4DE9-AFC2-68881823DA8C}" presName="linear" presStyleCnt="0">
        <dgm:presLayoutVars>
          <dgm:animLvl val="lvl"/>
          <dgm:resizeHandles val="exact"/>
        </dgm:presLayoutVars>
      </dgm:prSet>
      <dgm:spPr/>
    </dgm:pt>
    <dgm:pt modelId="{C4AB69FC-B081-4FB1-8C82-C2C23808F48F}" type="pres">
      <dgm:prSet presAssocID="{C842DD84-4524-4183-A551-430B6E8B970D}" presName="parentText" presStyleLbl="node1" presStyleIdx="0" presStyleCnt="4">
        <dgm:presLayoutVars>
          <dgm:chMax val="0"/>
          <dgm:bulletEnabled val="1"/>
        </dgm:presLayoutVars>
      </dgm:prSet>
      <dgm:spPr/>
    </dgm:pt>
    <dgm:pt modelId="{1D4CE9C4-7B5F-433E-A6E1-E571F974D059}" type="pres">
      <dgm:prSet presAssocID="{C842DD84-4524-4183-A551-430B6E8B970D}" presName="childText" presStyleLbl="revTx" presStyleIdx="0" presStyleCnt="4">
        <dgm:presLayoutVars>
          <dgm:bulletEnabled val="1"/>
        </dgm:presLayoutVars>
      </dgm:prSet>
      <dgm:spPr/>
    </dgm:pt>
    <dgm:pt modelId="{EBA8D860-441F-43C2-A4A6-4EF1A19CA0F5}" type="pres">
      <dgm:prSet presAssocID="{01FD58B6-829A-4901-B74E-34FCEFDDCFF5}" presName="parentText" presStyleLbl="node1" presStyleIdx="1" presStyleCnt="4">
        <dgm:presLayoutVars>
          <dgm:chMax val="0"/>
          <dgm:bulletEnabled val="1"/>
        </dgm:presLayoutVars>
      </dgm:prSet>
      <dgm:spPr/>
    </dgm:pt>
    <dgm:pt modelId="{B5BEB686-00BA-49ED-B476-9E6A8F22E3D9}" type="pres">
      <dgm:prSet presAssocID="{01FD58B6-829A-4901-B74E-34FCEFDDCFF5}" presName="childText" presStyleLbl="revTx" presStyleIdx="1" presStyleCnt="4">
        <dgm:presLayoutVars>
          <dgm:bulletEnabled val="1"/>
        </dgm:presLayoutVars>
      </dgm:prSet>
      <dgm:spPr/>
    </dgm:pt>
    <dgm:pt modelId="{6A272E9F-6415-464D-AB3E-957581E44EC2}" type="pres">
      <dgm:prSet presAssocID="{67F553B5-5A93-4C3E-8961-BF4424BA63E9}" presName="parentText" presStyleLbl="node1" presStyleIdx="2" presStyleCnt="4">
        <dgm:presLayoutVars>
          <dgm:chMax val="0"/>
          <dgm:bulletEnabled val="1"/>
        </dgm:presLayoutVars>
      </dgm:prSet>
      <dgm:spPr/>
    </dgm:pt>
    <dgm:pt modelId="{78D68F27-8ECE-48F4-8259-07FDC9B91D11}" type="pres">
      <dgm:prSet presAssocID="{67F553B5-5A93-4C3E-8961-BF4424BA63E9}" presName="childText" presStyleLbl="revTx" presStyleIdx="2" presStyleCnt="4">
        <dgm:presLayoutVars>
          <dgm:bulletEnabled val="1"/>
        </dgm:presLayoutVars>
      </dgm:prSet>
      <dgm:spPr/>
    </dgm:pt>
    <dgm:pt modelId="{0B54743D-DD54-43E7-88DE-BB44D0786387}" type="pres">
      <dgm:prSet presAssocID="{1BA6C33A-F02D-4A49-8BBB-3CCB6FA0B891}" presName="parentText" presStyleLbl="node1" presStyleIdx="3" presStyleCnt="4">
        <dgm:presLayoutVars>
          <dgm:chMax val="0"/>
          <dgm:bulletEnabled val="1"/>
        </dgm:presLayoutVars>
      </dgm:prSet>
      <dgm:spPr/>
    </dgm:pt>
    <dgm:pt modelId="{F68E31AD-9851-48E8-84AC-CFACCCCFC305}" type="pres">
      <dgm:prSet presAssocID="{1BA6C33A-F02D-4A49-8BBB-3CCB6FA0B891}" presName="childText" presStyleLbl="revTx" presStyleIdx="3" presStyleCnt="4">
        <dgm:presLayoutVars>
          <dgm:bulletEnabled val="1"/>
        </dgm:presLayoutVars>
      </dgm:prSet>
      <dgm:spPr/>
    </dgm:pt>
  </dgm:ptLst>
  <dgm:cxnLst>
    <dgm:cxn modelId="{D8B76003-0BA2-453C-B0C8-DEC5ECCD0FAA}" type="presOf" srcId="{6B77DC2E-88EF-4DE9-AFC2-68881823DA8C}" destId="{B8C995E9-5129-4E1A-8444-4A2FD3CB88DE}" srcOrd="0" destOrd="0" presId="urn:microsoft.com/office/officeart/2005/8/layout/vList2"/>
    <dgm:cxn modelId="{D81DEC16-6B63-410D-9CB7-F2629D4CFD62}" srcId="{6B77DC2E-88EF-4DE9-AFC2-68881823DA8C}" destId="{C842DD84-4524-4183-A551-430B6E8B970D}" srcOrd="0" destOrd="0" parTransId="{692F8699-8F40-41CA-9AB1-4FB726181E51}" sibTransId="{AE3BAEED-E2CF-437F-876B-B32DD3AFA2E8}"/>
    <dgm:cxn modelId="{EA5F4018-1FB8-4E88-A4D9-B4CEBFFCB30F}" srcId="{67F553B5-5A93-4C3E-8961-BF4424BA63E9}" destId="{E191B520-2A77-4A32-A19D-F962C0F05B86}" srcOrd="0" destOrd="0" parTransId="{74FF51D9-7602-4CC8-828E-67337550AD07}" sibTransId="{28097656-5820-44D5-9E94-C84D7A1216CA}"/>
    <dgm:cxn modelId="{0AFEEF1F-0550-4718-BF14-DD66CDC130CA}" srcId="{C842DD84-4524-4183-A551-430B6E8B970D}" destId="{D0E92D80-B572-432C-94DB-D1A47208FBA5}" srcOrd="1" destOrd="0" parTransId="{2004A7A2-8507-4618-AEC5-C1D1F7597268}" sibTransId="{6DF8E996-D827-4B9C-994E-5B5626448F5E}"/>
    <dgm:cxn modelId="{46180D21-6860-4B4C-AE8E-E05FC0D69E19}" srcId="{6B77DC2E-88EF-4DE9-AFC2-68881823DA8C}" destId="{67F553B5-5A93-4C3E-8961-BF4424BA63E9}" srcOrd="2" destOrd="0" parTransId="{99520BCB-13A6-4CEE-B5CA-F45CE0644C56}" sibTransId="{C9E5B5C1-53FA-4C85-A62D-0C43AA306D73}"/>
    <dgm:cxn modelId="{4137285D-E8B1-442A-8F16-45266C32EBD7}" srcId="{C842DD84-4524-4183-A551-430B6E8B970D}" destId="{AC1D9116-9E36-46D1-867D-B17F80CA3BFD}" srcOrd="2" destOrd="0" parTransId="{4CDE596A-B332-4EA7-8D15-96A05D823484}" sibTransId="{D5FF8254-4A9A-403D-97F5-5CC3471641D8}"/>
    <dgm:cxn modelId="{6E4CD95D-8ACB-4025-A115-7576585F0380}" type="presOf" srcId="{67F553B5-5A93-4C3E-8961-BF4424BA63E9}" destId="{6A272E9F-6415-464D-AB3E-957581E44EC2}" srcOrd="0" destOrd="0" presId="urn:microsoft.com/office/officeart/2005/8/layout/vList2"/>
    <dgm:cxn modelId="{DD63E541-1DA9-4720-B5C8-77137414618D}" srcId="{C842DD84-4524-4183-A551-430B6E8B970D}" destId="{EE80122E-BBE7-4BEA-B1A9-6E9E86C3A098}" srcOrd="3" destOrd="0" parTransId="{B79380F5-3FF8-4001-BC6D-10D31FC79FBF}" sibTransId="{8E572B72-1F75-40B5-ADD1-1097E4F56646}"/>
    <dgm:cxn modelId="{1FA13E6A-F01B-4F52-B467-ED471BC4577B}" type="presOf" srcId="{DE01F36C-294F-4CB8-89FD-2FD8CF306E30}" destId="{1D4CE9C4-7B5F-433E-A6E1-E571F974D059}" srcOrd="0" destOrd="4" presId="urn:microsoft.com/office/officeart/2005/8/layout/vList2"/>
    <dgm:cxn modelId="{A4FDDA6C-03FB-4885-AA02-5230387EE1BD}" type="presOf" srcId="{E191B520-2A77-4A32-A19D-F962C0F05B86}" destId="{78D68F27-8ECE-48F4-8259-07FDC9B91D11}" srcOrd="0" destOrd="0" presId="urn:microsoft.com/office/officeart/2005/8/layout/vList2"/>
    <dgm:cxn modelId="{03782F71-5EBA-47E0-AE2D-62741023310F}" srcId="{01FD58B6-829A-4901-B74E-34FCEFDDCFF5}" destId="{ADD76CDD-C7A2-4B80-9500-4288299CC0E3}" srcOrd="0" destOrd="0" parTransId="{1C85A8EB-EBFD-40D7-9E61-BDE8C7A530A5}" sibTransId="{5EB71510-6104-436F-8D0E-928207206C3A}"/>
    <dgm:cxn modelId="{22E0CF57-6EFA-427E-966C-1055ACBA55E4}" srcId="{6B77DC2E-88EF-4DE9-AFC2-68881823DA8C}" destId="{01FD58B6-829A-4901-B74E-34FCEFDDCFF5}" srcOrd="1" destOrd="0" parTransId="{7D2A8560-BA81-4FF9-A84C-660CE81B9B16}" sibTransId="{7FE3E418-F27F-4668-91AD-EA296A5D2F70}"/>
    <dgm:cxn modelId="{FD5D415A-82E8-4BEC-AA4A-6652086BE49B}" srcId="{6B77DC2E-88EF-4DE9-AFC2-68881823DA8C}" destId="{1BA6C33A-F02D-4A49-8BBB-3CCB6FA0B891}" srcOrd="3" destOrd="0" parTransId="{956F7A9C-B1D0-4E0D-AC63-33ED7EB92AA4}" sibTransId="{5B6B3CCD-2CBD-4B6E-877D-429269AA1A7A}"/>
    <dgm:cxn modelId="{F24BF67C-2149-420B-97AF-83458F3F8B80}" srcId="{C842DD84-4524-4183-A551-430B6E8B970D}" destId="{6ADE2DF3-41E4-4BEF-A2F5-D4908249A517}" srcOrd="0" destOrd="0" parTransId="{BD179D63-68EA-4F79-9112-E073ABE6A1B7}" sibTransId="{AAFB13C7-2AFE-4EF8-996F-011F89961180}"/>
    <dgm:cxn modelId="{FC8EBF81-B663-416C-895D-8DFCD8D00762}" type="presOf" srcId="{01FD58B6-829A-4901-B74E-34FCEFDDCFF5}" destId="{EBA8D860-441F-43C2-A4A6-4EF1A19CA0F5}" srcOrd="0" destOrd="0" presId="urn:microsoft.com/office/officeart/2005/8/layout/vList2"/>
    <dgm:cxn modelId="{4F498185-566D-4C5F-AAA2-130C85884E87}" type="presOf" srcId="{1BA6C33A-F02D-4A49-8BBB-3CCB6FA0B891}" destId="{0B54743D-DD54-43E7-88DE-BB44D0786387}" srcOrd="0" destOrd="0" presId="urn:microsoft.com/office/officeart/2005/8/layout/vList2"/>
    <dgm:cxn modelId="{DDA3AF88-ABCC-4A60-A96A-7832A0108412}" srcId="{C842DD84-4524-4183-A551-430B6E8B970D}" destId="{DE01F36C-294F-4CB8-89FD-2FD8CF306E30}" srcOrd="4" destOrd="0" parTransId="{A7E4AF89-FAA1-4E92-8DCB-82185DBBCDFA}" sibTransId="{584D5A3A-E569-4221-A041-8C5E5EFAB508}"/>
    <dgm:cxn modelId="{1B7B5097-70BF-491B-8FE6-0AA8D6833725}" type="presOf" srcId="{75CE1430-1624-4B64-B9BE-353E56ECA1C0}" destId="{F68E31AD-9851-48E8-84AC-CFACCCCFC305}" srcOrd="0" destOrd="0" presId="urn:microsoft.com/office/officeart/2005/8/layout/vList2"/>
    <dgm:cxn modelId="{EFFA8A98-BE1A-4F0A-986C-38A75975D771}" srcId="{01FD58B6-829A-4901-B74E-34FCEFDDCFF5}" destId="{12D935FC-F117-4290-842B-2A37B206F12D}" srcOrd="1" destOrd="0" parTransId="{5A4BF504-C1D9-46F0-ABED-06B2D8AA1585}" sibTransId="{F42A9CD3-BA64-4589-A1BD-E431BF182D94}"/>
    <dgm:cxn modelId="{99BBFC9A-F0EC-4F4E-B11C-A356976D8B03}" type="presOf" srcId="{AC1D9116-9E36-46D1-867D-B17F80CA3BFD}" destId="{1D4CE9C4-7B5F-433E-A6E1-E571F974D059}" srcOrd="0" destOrd="2" presId="urn:microsoft.com/office/officeart/2005/8/layout/vList2"/>
    <dgm:cxn modelId="{E0D22BA2-423A-4036-9128-F8966B065492}" type="presOf" srcId="{12D935FC-F117-4290-842B-2A37B206F12D}" destId="{B5BEB686-00BA-49ED-B476-9E6A8F22E3D9}" srcOrd="0" destOrd="1" presId="urn:microsoft.com/office/officeart/2005/8/layout/vList2"/>
    <dgm:cxn modelId="{B89BF9AA-18E3-495D-BA9F-6DEE45A70CE0}" type="presOf" srcId="{ADD76CDD-C7A2-4B80-9500-4288299CC0E3}" destId="{B5BEB686-00BA-49ED-B476-9E6A8F22E3D9}" srcOrd="0" destOrd="0" presId="urn:microsoft.com/office/officeart/2005/8/layout/vList2"/>
    <dgm:cxn modelId="{254B4FD5-A898-4632-9033-ACBE931A1E22}" type="presOf" srcId="{EE80122E-BBE7-4BEA-B1A9-6E9E86C3A098}" destId="{1D4CE9C4-7B5F-433E-A6E1-E571F974D059}" srcOrd="0" destOrd="3" presId="urn:microsoft.com/office/officeart/2005/8/layout/vList2"/>
    <dgm:cxn modelId="{13CDA8D7-30C5-4B57-8184-EC23D7A8C5EC}" srcId="{1BA6C33A-F02D-4A49-8BBB-3CCB6FA0B891}" destId="{75CE1430-1624-4B64-B9BE-353E56ECA1C0}" srcOrd="0" destOrd="0" parTransId="{3F02B480-312A-4570-90CB-73704C3CD8E2}" sibTransId="{E1936D4A-9BE3-4A0D-A2B3-9425DDD54564}"/>
    <dgm:cxn modelId="{85FBABDD-E053-4C70-B387-4F4AB3679771}" type="presOf" srcId="{D0E92D80-B572-432C-94DB-D1A47208FBA5}" destId="{1D4CE9C4-7B5F-433E-A6E1-E571F974D059}" srcOrd="0" destOrd="1" presId="urn:microsoft.com/office/officeart/2005/8/layout/vList2"/>
    <dgm:cxn modelId="{3F5EB9E1-1A62-4B14-9441-C9D2D43D6334}" type="presOf" srcId="{6ADE2DF3-41E4-4BEF-A2F5-D4908249A517}" destId="{1D4CE9C4-7B5F-433E-A6E1-E571F974D059}" srcOrd="0" destOrd="0" presId="urn:microsoft.com/office/officeart/2005/8/layout/vList2"/>
    <dgm:cxn modelId="{E9BFF7E5-BEF8-4EB5-821D-A92129940F07}" type="presOf" srcId="{C842DD84-4524-4183-A551-430B6E8B970D}" destId="{C4AB69FC-B081-4FB1-8C82-C2C23808F48F}" srcOrd="0" destOrd="0" presId="urn:microsoft.com/office/officeart/2005/8/layout/vList2"/>
    <dgm:cxn modelId="{0D38D5CE-C80A-40F2-A76E-2EC1EF8C4CFF}" type="presParOf" srcId="{B8C995E9-5129-4E1A-8444-4A2FD3CB88DE}" destId="{C4AB69FC-B081-4FB1-8C82-C2C23808F48F}" srcOrd="0" destOrd="0" presId="urn:microsoft.com/office/officeart/2005/8/layout/vList2"/>
    <dgm:cxn modelId="{9F51500E-13CE-497F-A899-A14BACB4B189}" type="presParOf" srcId="{B8C995E9-5129-4E1A-8444-4A2FD3CB88DE}" destId="{1D4CE9C4-7B5F-433E-A6E1-E571F974D059}" srcOrd="1" destOrd="0" presId="urn:microsoft.com/office/officeart/2005/8/layout/vList2"/>
    <dgm:cxn modelId="{CCDF5A68-F48F-4809-A715-BB87AC32F8A2}" type="presParOf" srcId="{B8C995E9-5129-4E1A-8444-4A2FD3CB88DE}" destId="{EBA8D860-441F-43C2-A4A6-4EF1A19CA0F5}" srcOrd="2" destOrd="0" presId="urn:microsoft.com/office/officeart/2005/8/layout/vList2"/>
    <dgm:cxn modelId="{3089DE0E-AF0A-4358-9F10-23B2EED2D9D7}" type="presParOf" srcId="{B8C995E9-5129-4E1A-8444-4A2FD3CB88DE}" destId="{B5BEB686-00BA-49ED-B476-9E6A8F22E3D9}" srcOrd="3" destOrd="0" presId="urn:microsoft.com/office/officeart/2005/8/layout/vList2"/>
    <dgm:cxn modelId="{4D10FA81-F53D-4FC5-910E-6D97C19AE81E}" type="presParOf" srcId="{B8C995E9-5129-4E1A-8444-4A2FD3CB88DE}" destId="{6A272E9F-6415-464D-AB3E-957581E44EC2}" srcOrd="4" destOrd="0" presId="urn:microsoft.com/office/officeart/2005/8/layout/vList2"/>
    <dgm:cxn modelId="{A46152B4-0A2A-4E83-BEFF-2EF898EB3037}" type="presParOf" srcId="{B8C995E9-5129-4E1A-8444-4A2FD3CB88DE}" destId="{78D68F27-8ECE-48F4-8259-07FDC9B91D11}" srcOrd="5" destOrd="0" presId="urn:microsoft.com/office/officeart/2005/8/layout/vList2"/>
    <dgm:cxn modelId="{AC8BE091-26B3-49E8-B92F-45FF3347754C}" type="presParOf" srcId="{B8C995E9-5129-4E1A-8444-4A2FD3CB88DE}" destId="{0B54743D-DD54-43E7-88DE-BB44D0786387}" srcOrd="6" destOrd="0" presId="urn:microsoft.com/office/officeart/2005/8/layout/vList2"/>
    <dgm:cxn modelId="{FF2432D0-0FC9-4174-AAE2-DACB1826A866}" type="presParOf" srcId="{B8C995E9-5129-4E1A-8444-4A2FD3CB88DE}" destId="{F68E31AD-9851-48E8-84AC-CFACCCCFC30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7AC61-6A5E-46C0-B2E3-277536771637}">
      <dsp:nvSpPr>
        <dsp:cNvPr id="0" name=""/>
        <dsp:cNvSpPr/>
      </dsp:nvSpPr>
      <dsp:spPr>
        <a:xfrm>
          <a:off x="0" y="4695"/>
          <a:ext cx="6586489" cy="91592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Mini-Cog© is </a:t>
          </a:r>
          <a:r>
            <a:rPr lang="en-US" sz="1300" b="1" kern="1200" dirty="0"/>
            <a:t>a 3-minute instrument that can increase the detection of cognitive impairment in older adults</a:t>
          </a:r>
          <a:r>
            <a:rPr lang="en-US" sz="1300" kern="1200" dirty="0"/>
            <a:t>. It can be used effectively after a brief training in both healthcare and community settings. (Mini-Cog, n.d.)</a:t>
          </a:r>
        </a:p>
      </dsp:txBody>
      <dsp:txXfrm>
        <a:off x="44712" y="49407"/>
        <a:ext cx="6497065" cy="826503"/>
      </dsp:txXfrm>
    </dsp:sp>
    <dsp:sp modelId="{E918440E-F4C4-4598-B35B-C943477A7C93}">
      <dsp:nvSpPr>
        <dsp:cNvPr id="0" name=""/>
        <dsp:cNvSpPr/>
      </dsp:nvSpPr>
      <dsp:spPr>
        <a:xfrm>
          <a:off x="0" y="958062"/>
          <a:ext cx="6586489" cy="915927"/>
        </a:xfrm>
        <a:prstGeom prst="roundRect">
          <a:avLst/>
        </a:prstGeom>
        <a:gradFill rotWithShape="0">
          <a:gsLst>
            <a:gs pos="0">
              <a:schemeClr val="accent5">
                <a:hueOff val="1122364"/>
                <a:satOff val="-634"/>
                <a:lumOff val="-1831"/>
                <a:alphaOff val="0"/>
                <a:satMod val="103000"/>
                <a:lumMod val="102000"/>
                <a:tint val="94000"/>
              </a:schemeClr>
            </a:gs>
            <a:gs pos="50000">
              <a:schemeClr val="accent5">
                <a:hueOff val="1122364"/>
                <a:satOff val="-634"/>
                <a:lumOff val="-1831"/>
                <a:alphaOff val="0"/>
                <a:satMod val="110000"/>
                <a:lumMod val="100000"/>
                <a:shade val="100000"/>
              </a:schemeClr>
            </a:gs>
            <a:gs pos="100000">
              <a:schemeClr val="accent5">
                <a:hueOff val="1122364"/>
                <a:satOff val="-634"/>
                <a:lumOff val="-18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Mini-Cog has sensitivity and specificity in some studies as high as 91% and 86%  (</a:t>
          </a:r>
          <a:r>
            <a:rPr lang="en-US" sz="1300" kern="1200" dirty="0" err="1"/>
            <a:t>Brickley</a:t>
          </a:r>
          <a:r>
            <a:rPr lang="en-US" sz="1300" kern="1200"/>
            <a:t>, 2017).  </a:t>
          </a:r>
        </a:p>
      </dsp:txBody>
      <dsp:txXfrm>
        <a:off x="44712" y="1002774"/>
        <a:ext cx="6497065" cy="826503"/>
      </dsp:txXfrm>
    </dsp:sp>
    <dsp:sp modelId="{8F3DB7D6-9EBA-4B35-90E5-25EB48361C7D}">
      <dsp:nvSpPr>
        <dsp:cNvPr id="0" name=""/>
        <dsp:cNvSpPr/>
      </dsp:nvSpPr>
      <dsp:spPr>
        <a:xfrm>
          <a:off x="0" y="1911429"/>
          <a:ext cx="6586489" cy="915927"/>
        </a:xfrm>
        <a:prstGeom prst="roundRect">
          <a:avLst/>
        </a:prstGeom>
        <a:gradFill rotWithShape="0">
          <a:gsLst>
            <a:gs pos="0">
              <a:schemeClr val="accent5">
                <a:hueOff val="2244727"/>
                <a:satOff val="-1267"/>
                <a:lumOff val="-3661"/>
                <a:alphaOff val="0"/>
                <a:satMod val="103000"/>
                <a:lumMod val="102000"/>
                <a:tint val="94000"/>
              </a:schemeClr>
            </a:gs>
            <a:gs pos="50000">
              <a:schemeClr val="accent5">
                <a:hueOff val="2244727"/>
                <a:satOff val="-1267"/>
                <a:lumOff val="-3661"/>
                <a:alphaOff val="0"/>
                <a:satMod val="110000"/>
                <a:lumMod val="100000"/>
                <a:shade val="100000"/>
              </a:schemeClr>
            </a:gs>
            <a:gs pos="100000">
              <a:schemeClr val="accent5">
                <a:hueOff val="2244727"/>
                <a:satOff val="-1267"/>
                <a:lumOff val="-36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Mini-cog consists of two components, a 3-item recall test for memory and a scored clock drawing test. </a:t>
          </a:r>
        </a:p>
      </dsp:txBody>
      <dsp:txXfrm>
        <a:off x="44712" y="1956141"/>
        <a:ext cx="6497065" cy="826503"/>
      </dsp:txXfrm>
    </dsp:sp>
    <dsp:sp modelId="{6463ADD4-2EB6-487E-B72F-538A468F3EF1}">
      <dsp:nvSpPr>
        <dsp:cNvPr id="0" name=""/>
        <dsp:cNvSpPr/>
      </dsp:nvSpPr>
      <dsp:spPr>
        <a:xfrm>
          <a:off x="0" y="2864796"/>
          <a:ext cx="6586489" cy="915927"/>
        </a:xfrm>
        <a:prstGeom prst="roundRect">
          <a:avLst/>
        </a:prstGeom>
        <a:gradFill rotWithShape="0">
          <a:gsLst>
            <a:gs pos="0">
              <a:schemeClr val="accent5">
                <a:hueOff val="3367091"/>
                <a:satOff val="-1901"/>
                <a:lumOff val="-5492"/>
                <a:alphaOff val="0"/>
                <a:satMod val="103000"/>
                <a:lumMod val="102000"/>
                <a:tint val="94000"/>
              </a:schemeClr>
            </a:gs>
            <a:gs pos="50000">
              <a:schemeClr val="accent5">
                <a:hueOff val="3367091"/>
                <a:satOff val="-1901"/>
                <a:lumOff val="-5492"/>
                <a:alphaOff val="0"/>
                <a:satMod val="110000"/>
                <a:lumMod val="100000"/>
                <a:shade val="100000"/>
              </a:schemeClr>
            </a:gs>
            <a:gs pos="100000">
              <a:schemeClr val="accent5">
                <a:hueOff val="3367091"/>
                <a:satOff val="-1901"/>
                <a:lumOff val="-54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goal of screening for cognitive impairment in primary care is to find patients with cognitive deficits have gone unnoticed or unrecorded in routine clinical encounters. Symptoms may be severe enough to interfere with the patient’s self-care and medical management. (Mini-Cog, n.d.). </a:t>
          </a:r>
        </a:p>
      </dsp:txBody>
      <dsp:txXfrm>
        <a:off x="44712" y="2909508"/>
        <a:ext cx="6497065" cy="826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B69FC-B081-4FB1-8C82-C2C23808F48F}">
      <dsp:nvSpPr>
        <dsp:cNvPr id="0" name=""/>
        <dsp:cNvSpPr/>
      </dsp:nvSpPr>
      <dsp:spPr>
        <a:xfrm>
          <a:off x="0" y="38617"/>
          <a:ext cx="5744684" cy="636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Deficits in two (2) or more areas of cognition warrant further testing</a:t>
          </a:r>
        </a:p>
      </dsp:txBody>
      <dsp:txXfrm>
        <a:off x="31070" y="69687"/>
        <a:ext cx="5682544" cy="574340"/>
      </dsp:txXfrm>
    </dsp:sp>
    <dsp:sp modelId="{1D4CE9C4-7B5F-433E-A6E1-E571F974D059}">
      <dsp:nvSpPr>
        <dsp:cNvPr id="0" name=""/>
        <dsp:cNvSpPr/>
      </dsp:nvSpPr>
      <dsp:spPr>
        <a:xfrm>
          <a:off x="0" y="675097"/>
          <a:ext cx="5744684"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Orientation and Registration</a:t>
          </a:r>
        </a:p>
        <a:p>
          <a:pPr marL="114300" lvl="1" indent="-114300" algn="l" defTabSz="533400">
            <a:lnSpc>
              <a:spcPct val="90000"/>
            </a:lnSpc>
            <a:spcBef>
              <a:spcPct val="0"/>
            </a:spcBef>
            <a:spcAft>
              <a:spcPct val="20000"/>
            </a:spcAft>
            <a:buChar char="•"/>
          </a:pPr>
          <a:r>
            <a:rPr lang="en-US" sz="1200" kern="1200"/>
            <a:t>Visuospatial and executive functioning</a:t>
          </a:r>
        </a:p>
        <a:p>
          <a:pPr marL="114300" lvl="1" indent="-114300" algn="l" defTabSz="533400">
            <a:lnSpc>
              <a:spcPct val="90000"/>
            </a:lnSpc>
            <a:spcBef>
              <a:spcPct val="0"/>
            </a:spcBef>
            <a:spcAft>
              <a:spcPct val="20000"/>
            </a:spcAft>
            <a:buChar char="•"/>
          </a:pPr>
          <a:r>
            <a:rPr lang="en-US" sz="1200" kern="1200"/>
            <a:t>Language</a:t>
          </a:r>
        </a:p>
        <a:p>
          <a:pPr marL="114300" lvl="1" indent="-114300" algn="l" defTabSz="533400">
            <a:lnSpc>
              <a:spcPct val="90000"/>
            </a:lnSpc>
            <a:spcBef>
              <a:spcPct val="0"/>
            </a:spcBef>
            <a:spcAft>
              <a:spcPct val="20000"/>
            </a:spcAft>
            <a:buChar char="•"/>
          </a:pPr>
          <a:r>
            <a:rPr lang="en-US" sz="1200" kern="1200"/>
            <a:t>Attention and working memory</a:t>
          </a:r>
        </a:p>
        <a:p>
          <a:pPr marL="114300" lvl="1" indent="-114300" algn="l" defTabSz="533400">
            <a:lnSpc>
              <a:spcPct val="90000"/>
            </a:lnSpc>
            <a:spcBef>
              <a:spcPct val="0"/>
            </a:spcBef>
            <a:spcAft>
              <a:spcPct val="20000"/>
            </a:spcAft>
            <a:buChar char="•"/>
          </a:pPr>
          <a:r>
            <a:rPr lang="en-US" sz="1200" kern="1200"/>
            <a:t>Memory</a:t>
          </a:r>
        </a:p>
      </dsp:txBody>
      <dsp:txXfrm>
        <a:off x="0" y="675097"/>
        <a:ext cx="5744684" cy="1043280"/>
      </dsp:txXfrm>
    </dsp:sp>
    <dsp:sp modelId="{EBA8D860-441F-43C2-A4A6-4EF1A19CA0F5}">
      <dsp:nvSpPr>
        <dsp:cNvPr id="0" name=""/>
        <dsp:cNvSpPr/>
      </dsp:nvSpPr>
      <dsp:spPr>
        <a:xfrm>
          <a:off x="0" y="1718377"/>
          <a:ext cx="5744684" cy="636480"/>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PCMHI</a:t>
          </a:r>
        </a:p>
      </dsp:txBody>
      <dsp:txXfrm>
        <a:off x="31070" y="1749447"/>
        <a:ext cx="5682544" cy="574340"/>
      </dsp:txXfrm>
    </dsp:sp>
    <dsp:sp modelId="{B5BEB686-00BA-49ED-B476-9E6A8F22E3D9}">
      <dsp:nvSpPr>
        <dsp:cNvPr id="0" name=""/>
        <dsp:cNvSpPr/>
      </dsp:nvSpPr>
      <dsp:spPr>
        <a:xfrm>
          <a:off x="0" y="2354857"/>
          <a:ext cx="5744684"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Saint Louis University Mental Status (SLUMS)</a:t>
          </a:r>
        </a:p>
        <a:p>
          <a:pPr marL="114300" lvl="1" indent="-114300" algn="l" defTabSz="533400">
            <a:lnSpc>
              <a:spcPct val="90000"/>
            </a:lnSpc>
            <a:spcBef>
              <a:spcPct val="0"/>
            </a:spcBef>
            <a:spcAft>
              <a:spcPct val="20000"/>
            </a:spcAft>
            <a:buChar char="•"/>
          </a:pPr>
          <a:r>
            <a:rPr lang="en-US" sz="1200" kern="1200"/>
            <a:t>Montreal Cognitive Assessment (MoCA)</a:t>
          </a:r>
        </a:p>
      </dsp:txBody>
      <dsp:txXfrm>
        <a:off x="0" y="2354857"/>
        <a:ext cx="5744684" cy="414000"/>
      </dsp:txXfrm>
    </dsp:sp>
    <dsp:sp modelId="{6A272E9F-6415-464D-AB3E-957581E44EC2}">
      <dsp:nvSpPr>
        <dsp:cNvPr id="0" name=""/>
        <dsp:cNvSpPr/>
      </dsp:nvSpPr>
      <dsp:spPr>
        <a:xfrm>
          <a:off x="0" y="2768857"/>
          <a:ext cx="5744684" cy="636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Health Care Professional</a:t>
          </a:r>
        </a:p>
      </dsp:txBody>
      <dsp:txXfrm>
        <a:off x="31070" y="2799927"/>
        <a:ext cx="5682544" cy="574340"/>
      </dsp:txXfrm>
    </dsp:sp>
    <dsp:sp modelId="{78D68F27-8ECE-48F4-8259-07FDC9B91D11}">
      <dsp:nvSpPr>
        <dsp:cNvPr id="0" name=""/>
        <dsp:cNvSpPr/>
      </dsp:nvSpPr>
      <dsp:spPr>
        <a:xfrm>
          <a:off x="0" y="3405338"/>
          <a:ext cx="574468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Mini-Cog</a:t>
          </a:r>
        </a:p>
      </dsp:txBody>
      <dsp:txXfrm>
        <a:off x="0" y="3405338"/>
        <a:ext cx="5744684" cy="264960"/>
      </dsp:txXfrm>
    </dsp:sp>
    <dsp:sp modelId="{0B54743D-DD54-43E7-88DE-BB44D0786387}">
      <dsp:nvSpPr>
        <dsp:cNvPr id="0" name=""/>
        <dsp:cNvSpPr/>
      </dsp:nvSpPr>
      <dsp:spPr>
        <a:xfrm>
          <a:off x="0" y="3670298"/>
          <a:ext cx="5744684" cy="636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Neuropsychologist</a:t>
          </a:r>
        </a:p>
      </dsp:txBody>
      <dsp:txXfrm>
        <a:off x="31070" y="3701368"/>
        <a:ext cx="5682544" cy="574340"/>
      </dsp:txXfrm>
    </dsp:sp>
    <dsp:sp modelId="{F68E31AD-9851-48E8-84AC-CFACCCCFC305}">
      <dsp:nvSpPr>
        <dsp:cNvPr id="0" name=""/>
        <dsp:cNvSpPr/>
      </dsp:nvSpPr>
      <dsp:spPr>
        <a:xfrm>
          <a:off x="0" y="4306778"/>
          <a:ext cx="5744684"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Neuropsychological Testing: useful in the detection, diagnosis, and management of dementia syndromes (Rascovsky, 2016).</a:t>
          </a:r>
        </a:p>
      </dsp:txBody>
      <dsp:txXfrm>
        <a:off x="0" y="4306778"/>
        <a:ext cx="5744684"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6/13/2022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6/13/2022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should state, “The cognitive screening idea for Primary Care was developed….”    then, Patients with apparent cognitive decline were noted to have…..”  then, “Current literature identifies the Mini-Cog as a valid, reliable, and accessible tool for cognitive impairment screening”</a:t>
            </a:r>
            <a:br>
              <a:rPr lang="en-US" dirty="0"/>
            </a:br>
            <a:endParaRPr lang="en-US" dirty="0"/>
          </a:p>
          <a:p>
            <a:r>
              <a:rPr lang="en-US" dirty="0"/>
              <a:t>Bullet #2 should state, “CPRS did not”</a:t>
            </a:r>
          </a:p>
          <a:p>
            <a:endParaRPr lang="en-US" dirty="0"/>
          </a:p>
          <a:p>
            <a:r>
              <a:rPr lang="en-US" dirty="0"/>
              <a:t>Bullet #3 “Our team collaborated with a Social Worker and Neuropsychologist who supported the project”</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276257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Bullet #3 Instead of “it” use “The Mini-cog consists of ……”</a:t>
            </a:r>
          </a:p>
          <a:p>
            <a:endParaRPr lang="en-US" dirty="0"/>
          </a:p>
          <a:p>
            <a:r>
              <a:rPr lang="en-US" dirty="0"/>
              <a:t>Bullet #4  “the goal of screening for cognitive impairment in primary care is to find patients with cognitive deficits that have gone unnoticed…..”</a:t>
            </a:r>
          </a:p>
        </p:txBody>
      </p:sp>
      <p:sp>
        <p:nvSpPr>
          <p:cNvPr id="4" name="Slide Number Placeholder 3"/>
          <p:cNvSpPr>
            <a:spLocks noGrp="1"/>
          </p:cNvSpPr>
          <p:nvPr>
            <p:ph type="sldNum" sz="quarter" idx="5"/>
          </p:nvPr>
        </p:nvSpPr>
        <p:spPr/>
        <p:txBody>
          <a:bodyPr/>
          <a:lstStyle/>
          <a:p>
            <a:fld id="{98A37A16-0FE6-423C-BDAF-393924F198CE}" type="slidenum">
              <a:rPr lang="en-US" smtClean="0"/>
              <a:t>5</a:t>
            </a:fld>
            <a:endParaRPr lang="en-US"/>
          </a:p>
        </p:txBody>
      </p:sp>
    </p:spTree>
    <p:extLst>
      <p:ext uri="{BB962C8B-B14F-4D97-AF65-F5344CB8AC3E}">
        <p14:creationId xmlns:p14="http://schemas.microsoft.com/office/powerpoint/2010/main" val="169938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the first word under LPN  “ Because”,   “Diagnosing can be difficult due to patients often having subtle symptoms…..”</a:t>
            </a:r>
          </a:p>
          <a:p>
            <a:endParaRPr lang="en-US" dirty="0"/>
          </a:p>
          <a:p>
            <a:r>
              <a:rPr lang="en-US" dirty="0"/>
              <a:t>Under RN, what does “perform” mean?  Are you saying “Perform and document the Mini-cog”?</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323422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 is always capitalized in the VA</a:t>
            </a:r>
          </a:p>
          <a:p>
            <a:endParaRPr lang="en-US" dirty="0"/>
          </a:p>
          <a:p>
            <a:r>
              <a:rPr lang="en-US" dirty="0"/>
              <a:t>Bullet #1 “nursing will notify PCMHI of the results”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289037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blurry, needs to be replaced with clearer copy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414362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303243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4.tmp"/><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cms.gov/Outreach-and-Education/Medicare-Learning-Network-MLN/MLNProducts/preventive-services/medicare-wellness-visits.html"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lstStyle/>
          <a:p>
            <a:pPr algn="ctr"/>
            <a:r>
              <a:rPr lang="en-US" b="0"/>
              <a:t>Cognitive Screening    In Primary Care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375214" y="3640998"/>
            <a:ext cx="4854339" cy="461219"/>
          </a:xfrm>
        </p:spPr>
        <p:txBody>
          <a:bodyPr/>
          <a:lstStyle/>
          <a:p>
            <a:r>
              <a:rPr lang="en-US"/>
              <a:t>           For Providers</a:t>
            </a:r>
          </a:p>
          <a:p>
            <a:endParaRPr lang="en-US"/>
          </a:p>
          <a:p>
            <a:r>
              <a:rPr lang="en-US"/>
              <a:t>Presented by:</a:t>
            </a:r>
          </a:p>
          <a:p>
            <a:r>
              <a:rPr lang="en-US"/>
              <a:t>Jocelyn Havana Almazan</a:t>
            </a:r>
          </a:p>
          <a:p>
            <a:r>
              <a:rPr lang="en-US"/>
              <a:t>RN-BSN, CMSRN</a:t>
            </a:r>
          </a:p>
          <a:p>
            <a:r>
              <a:rPr lang="en-US"/>
              <a:t>DIFFUSION FELLOW</a:t>
            </a:r>
            <a:endParaRPr lang="en-US" dirty="0"/>
          </a:p>
        </p:txBody>
      </p:sp>
      <p:pic>
        <p:nvPicPr>
          <p:cNvPr id="5" name="Picture 4" descr="Computer Generated Lights">
            <a:extLst>
              <a:ext uri="{FF2B5EF4-FFF2-40B4-BE49-F238E27FC236}">
                <a16:creationId xmlns:a16="http://schemas.microsoft.com/office/drawing/2014/main" id="{A7E32CC5-30E1-48A8-AEBC-73178D81BA05}"/>
              </a:ext>
            </a:extLst>
          </p:cNvPr>
          <p:cNvPicPr>
            <a:picLocks noChangeAspect="1"/>
          </p:cNvPicPr>
          <p:nvPr/>
        </p:nvPicPr>
        <p:blipFill>
          <a:blip r:embed="rId3"/>
          <a:stretch>
            <a:fillRect/>
          </a:stretch>
        </p:blipFill>
        <p:spPr>
          <a:xfrm>
            <a:off x="2254876" y="2316477"/>
            <a:ext cx="3156024" cy="2370352"/>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4" name="Rectangle 3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EA5657-4A00-4009-AC23-19E98F1C92C5}"/>
              </a:ext>
            </a:extLst>
          </p:cNvPr>
          <p:cNvSpPr>
            <a:spLocks noGrp="1"/>
          </p:cNvSpPr>
          <p:nvPr>
            <p:ph type="title"/>
          </p:nvPr>
        </p:nvSpPr>
        <p:spPr>
          <a:xfrm>
            <a:off x="2836506" y="353160"/>
            <a:ext cx="7506490" cy="898581"/>
          </a:xfrm>
        </p:spPr>
        <p:txBody>
          <a:bodyPr vert="horz" lIns="91440" tIns="45720" rIns="91440" bIns="45720" rtlCol="0" anchor="ctr">
            <a:normAutofit/>
          </a:bodyPr>
          <a:lstStyle/>
          <a:p>
            <a:r>
              <a:rPr lang="en-US" sz="2800">
                <a:solidFill>
                  <a:srgbClr val="FFFFFF"/>
                </a:solidFill>
              </a:rPr>
              <a:t>Cognitive Screening Process in Primary Care</a:t>
            </a:r>
            <a:br>
              <a:rPr lang="en-US" sz="2800">
                <a:solidFill>
                  <a:srgbClr val="FFFFFF"/>
                </a:solidFill>
              </a:rPr>
            </a:br>
            <a:endParaRPr lang="en-US" sz="2800" dirty="0">
              <a:solidFill>
                <a:srgbClr val="FFFFFF"/>
              </a:solidFill>
            </a:endParaRPr>
          </a:p>
        </p:txBody>
      </p:sp>
      <p:pic>
        <p:nvPicPr>
          <p:cNvPr id="6" name="Graphic 5" descr="Brain in head">
            <a:extLst>
              <a:ext uri="{FF2B5EF4-FFF2-40B4-BE49-F238E27FC236}">
                <a16:creationId xmlns:a16="http://schemas.microsoft.com/office/drawing/2014/main" id="{AF04F74F-1972-7D36-E3E4-DDFE77B0AE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130" y="1508743"/>
            <a:ext cx="3997831" cy="3997831"/>
          </a:xfrm>
          <a:prstGeom prst="rect">
            <a:avLst/>
          </a:prstGeom>
        </p:spPr>
      </p:pic>
      <p:pic>
        <p:nvPicPr>
          <p:cNvPr id="8" name="Picture 7" descr="Text&#10;&#10;Description automatically generated">
            <a:extLst>
              <a:ext uri="{FF2B5EF4-FFF2-40B4-BE49-F238E27FC236}">
                <a16:creationId xmlns:a16="http://schemas.microsoft.com/office/drawing/2014/main" id="{0F2ADB80-FDE0-4060-A1AB-805FE3ED387C}"/>
              </a:ext>
            </a:extLst>
          </p:cNvPr>
          <p:cNvPicPr>
            <a:picLocks noChangeAspect="1"/>
          </p:cNvPicPr>
          <p:nvPr/>
        </p:nvPicPr>
        <p:blipFill>
          <a:blip r:embed="rId5"/>
          <a:stretch>
            <a:fillRect/>
          </a:stretch>
        </p:blipFill>
        <p:spPr>
          <a:xfrm>
            <a:off x="3470031" y="2050552"/>
            <a:ext cx="7491046" cy="3881325"/>
          </a:xfrm>
          <a:prstGeom prst="rect">
            <a:avLst/>
          </a:prstGeom>
        </p:spPr>
      </p:pic>
    </p:spTree>
    <p:extLst>
      <p:ext uri="{BB962C8B-B14F-4D97-AF65-F5344CB8AC3E}">
        <p14:creationId xmlns:p14="http://schemas.microsoft.com/office/powerpoint/2010/main" val="414471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E317BB-D82C-BA73-D2AF-109FBBA95E16}"/>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4" name="Title 3">
            <a:extLst>
              <a:ext uri="{FF2B5EF4-FFF2-40B4-BE49-F238E27FC236}">
                <a16:creationId xmlns:a16="http://schemas.microsoft.com/office/drawing/2014/main" id="{81AE546A-FD38-4C6B-B890-510B8977ECFA}"/>
              </a:ext>
            </a:extLst>
          </p:cNvPr>
          <p:cNvSpPr>
            <a:spLocks noGrp="1"/>
          </p:cNvSpPr>
          <p:nvPr>
            <p:ph type="title"/>
          </p:nvPr>
        </p:nvSpPr>
        <p:spPr>
          <a:xfrm>
            <a:off x="495304" y="1200150"/>
            <a:ext cx="3047995" cy="2619375"/>
          </a:xfrm>
        </p:spPr>
        <p:txBody>
          <a:bodyPr vert="horz" lIns="91440" tIns="45720" rIns="91440" bIns="45720" rtlCol="0" anchor="ctr">
            <a:normAutofit/>
          </a:bodyPr>
          <a:lstStyle/>
          <a:p>
            <a:pPr algn="r"/>
            <a:r>
              <a:rPr lang="en-US" sz="4000" u="sng" dirty="0">
                <a:solidFill>
                  <a:srgbClr val="FFFFFF"/>
                </a:solidFill>
              </a:rPr>
              <a:t>Screening Tools</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139BF49-FE56-400B-84F5-F011626032BD}"/>
              </a:ext>
            </a:extLst>
          </p:cNvPr>
          <p:cNvSpPr>
            <a:spLocks noGrp="1"/>
          </p:cNvSpPr>
          <p:nvPr>
            <p:ph type="ftr" sz="quarter" idx="17"/>
          </p:nvPr>
        </p:nvSpPr>
        <p:spPr>
          <a:xfrm>
            <a:off x="5150428" y="6356350"/>
            <a:ext cx="5152157"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6AD9BB1C-2311-4DF0-8B25-555A39C1BCF7}"/>
              </a:ext>
            </a:extLst>
          </p:cNvPr>
          <p:cNvSpPr>
            <a:spLocks noGrp="1"/>
          </p:cNvSpPr>
          <p:nvPr>
            <p:ph type="sldNum" sz="quarter" idx="18"/>
          </p:nvPr>
        </p:nvSpPr>
        <p:spPr>
          <a:xfrm>
            <a:off x="10453254" y="6356350"/>
            <a:ext cx="900545" cy="365125"/>
          </a:xfrm>
        </p:spPr>
        <p:txBody>
          <a:bodyPr vert="horz" lIns="91440" tIns="45720" rIns="91440" bIns="45720" rtlCol="0" anchor="ctr">
            <a:normAutofit/>
          </a:bodyPr>
          <a:lstStyle/>
          <a:p>
            <a:pPr>
              <a:spcAft>
                <a:spcPts val="600"/>
              </a:spcAft>
              <a:defRPr/>
            </a:pPr>
            <a:fld id="{8699F50C-BE38-4BD0-BA84-9B090E1F2B9B}" type="slidenum">
              <a:rPr lang="en-US" smtClean="0">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graphicFrame>
        <p:nvGraphicFramePr>
          <p:cNvPr id="7" name="Content Placeholder 4">
            <a:extLst>
              <a:ext uri="{FF2B5EF4-FFF2-40B4-BE49-F238E27FC236}">
                <a16:creationId xmlns:a16="http://schemas.microsoft.com/office/drawing/2014/main" id="{E900AE56-2A4C-28BC-3AF8-DC0A43F3EECD}"/>
              </a:ext>
            </a:extLst>
          </p:cNvPr>
          <p:cNvGraphicFramePr>
            <a:graphicFrameLocks noGrp="1"/>
          </p:cNvGraphicFramePr>
          <p:nvPr>
            <p:ph idx="1"/>
            <p:extLst>
              <p:ext uri="{D42A27DB-BD31-4B8C-83A1-F6EECF244321}">
                <p14:modId xmlns:p14="http://schemas.microsoft.com/office/powerpoint/2010/main" val="254614836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1685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FF92A9-16F6-443B-99A6-F5634702762D}"/>
              </a:ext>
            </a:extLst>
          </p:cNvPr>
          <p:cNvSpPr>
            <a:spLocks noGrp="1"/>
          </p:cNvSpPr>
          <p:nvPr>
            <p:ph type="body" sz="quarter" idx="16"/>
          </p:nvPr>
        </p:nvSpPr>
        <p:spPr/>
        <p:txBody>
          <a:bodyPr/>
          <a:lstStyle/>
          <a:p>
            <a:endParaRPr lang="en-US"/>
          </a:p>
        </p:txBody>
      </p:sp>
      <p:sp>
        <p:nvSpPr>
          <p:cNvPr id="3" name="Footer Placeholder 2">
            <a:extLst>
              <a:ext uri="{FF2B5EF4-FFF2-40B4-BE49-F238E27FC236}">
                <a16:creationId xmlns:a16="http://schemas.microsoft.com/office/drawing/2014/main" id="{ED00078A-7665-4B74-A9BF-AEC5B346B958}"/>
              </a:ext>
            </a:extLst>
          </p:cNvPr>
          <p:cNvSpPr>
            <a:spLocks noGrp="1"/>
          </p:cNvSpPr>
          <p:nvPr>
            <p:ph type="ftr" sz="quarter" idx="17"/>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A6E315B4-1E39-48BA-A88F-FF9C2A2C21C3}"/>
              </a:ext>
            </a:extLst>
          </p:cNvPr>
          <p:cNvSpPr>
            <a:spLocks noGrp="1"/>
          </p:cNvSpPr>
          <p:nvPr>
            <p:ph type="sldNum" sz="quarter" idx="18"/>
          </p:nvPr>
        </p:nvSpPr>
        <p:spPr/>
        <p:txBody>
          <a:bodyPr/>
          <a:lstStyle/>
          <a:p>
            <a:fld id="{8699F50C-BE38-4BD0-BA84-9B090E1F2B9B}" type="slidenum">
              <a:rPr lang="en-US" noProof="0" smtClean="0"/>
              <a:t>12</a:t>
            </a:fld>
            <a:endParaRPr lang="en-US" noProof="0" dirty="0"/>
          </a:p>
        </p:txBody>
      </p:sp>
      <p:sp>
        <p:nvSpPr>
          <p:cNvPr id="5" name="Title 4">
            <a:extLst>
              <a:ext uri="{FF2B5EF4-FFF2-40B4-BE49-F238E27FC236}">
                <a16:creationId xmlns:a16="http://schemas.microsoft.com/office/drawing/2014/main" id="{8CBB68DF-650D-425B-9D5C-3ACDAD5FDCCD}"/>
              </a:ext>
            </a:extLst>
          </p:cNvPr>
          <p:cNvSpPr>
            <a:spLocks noGrp="1"/>
          </p:cNvSpPr>
          <p:nvPr>
            <p:ph type="title"/>
          </p:nvPr>
        </p:nvSpPr>
        <p:spPr/>
        <p:txBody>
          <a:bodyPr/>
          <a:lstStyle/>
          <a:p>
            <a:r>
              <a:rPr lang="en-US" dirty="0"/>
              <a:t>                        Mini-Cog form</a:t>
            </a:r>
          </a:p>
        </p:txBody>
      </p:sp>
      <p:pic>
        <p:nvPicPr>
          <p:cNvPr id="8" name="Picture 7">
            <a:extLst>
              <a:ext uri="{FF2B5EF4-FFF2-40B4-BE49-F238E27FC236}">
                <a16:creationId xmlns:a16="http://schemas.microsoft.com/office/drawing/2014/main" id="{2E29A94D-3DCB-4F2D-9A62-AC5CF411D0D1}"/>
              </a:ext>
            </a:extLst>
          </p:cNvPr>
          <p:cNvPicPr>
            <a:picLocks noChangeAspect="1"/>
          </p:cNvPicPr>
          <p:nvPr/>
        </p:nvPicPr>
        <p:blipFill>
          <a:blip r:embed="rId2"/>
          <a:stretch>
            <a:fillRect/>
          </a:stretch>
        </p:blipFill>
        <p:spPr>
          <a:xfrm>
            <a:off x="564736" y="1376932"/>
            <a:ext cx="5225764" cy="4999739"/>
          </a:xfrm>
          <a:prstGeom prst="rect">
            <a:avLst/>
          </a:prstGeom>
        </p:spPr>
      </p:pic>
      <p:pic>
        <p:nvPicPr>
          <p:cNvPr id="9" name="Picture 8">
            <a:extLst>
              <a:ext uri="{FF2B5EF4-FFF2-40B4-BE49-F238E27FC236}">
                <a16:creationId xmlns:a16="http://schemas.microsoft.com/office/drawing/2014/main" id="{4FB491C5-4336-48F3-80FB-855DC421D747}"/>
              </a:ext>
            </a:extLst>
          </p:cNvPr>
          <p:cNvPicPr>
            <a:picLocks noChangeAspect="1"/>
          </p:cNvPicPr>
          <p:nvPr/>
        </p:nvPicPr>
        <p:blipFill>
          <a:blip r:embed="rId3"/>
          <a:stretch>
            <a:fillRect/>
          </a:stretch>
        </p:blipFill>
        <p:spPr>
          <a:xfrm>
            <a:off x="6016706" y="1376932"/>
            <a:ext cx="5306931" cy="4999739"/>
          </a:xfrm>
          <a:prstGeom prst="rect">
            <a:avLst/>
          </a:prstGeom>
        </p:spPr>
      </p:pic>
      <p:sp>
        <p:nvSpPr>
          <p:cNvPr id="6" name="Text Placeholder 5">
            <a:extLst>
              <a:ext uri="{FF2B5EF4-FFF2-40B4-BE49-F238E27FC236}">
                <a16:creationId xmlns:a16="http://schemas.microsoft.com/office/drawing/2014/main" id="{122A5B71-AF55-4FAF-874D-0ACD4B2F1626}"/>
              </a:ext>
            </a:extLst>
          </p:cNvPr>
          <p:cNvSpPr>
            <a:spLocks noGrp="1"/>
          </p:cNvSpPr>
          <p:nvPr>
            <p:ph type="body" sz="quarter" idx="19"/>
          </p:nvPr>
        </p:nvSpPr>
        <p:spPr/>
        <p:txBody>
          <a:bodyPr/>
          <a:lstStyle/>
          <a:p>
            <a:endParaRPr lang="en-US" dirty="0"/>
          </a:p>
        </p:txBody>
      </p:sp>
      <p:sp>
        <p:nvSpPr>
          <p:cNvPr id="7" name="Chart Placeholder 6">
            <a:extLst>
              <a:ext uri="{FF2B5EF4-FFF2-40B4-BE49-F238E27FC236}">
                <a16:creationId xmlns:a16="http://schemas.microsoft.com/office/drawing/2014/main" id="{6E1FE227-11B0-4D25-B2DC-28B823E99F5B}"/>
              </a:ext>
            </a:extLst>
          </p:cNvPr>
          <p:cNvSpPr>
            <a:spLocks noGrp="1"/>
          </p:cNvSpPr>
          <p:nvPr>
            <p:ph type="chart" sz="quarter" idx="10"/>
          </p:nvPr>
        </p:nvSpPr>
        <p:spPr/>
      </p:sp>
    </p:spTree>
    <p:extLst>
      <p:ext uri="{BB962C8B-B14F-4D97-AF65-F5344CB8AC3E}">
        <p14:creationId xmlns:p14="http://schemas.microsoft.com/office/powerpoint/2010/main" val="17804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8AD5BE-8094-4727-8A3C-54F561ADF724}"/>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033371C9-CADF-4D7A-858E-D8CC13A8857F}"/>
              </a:ext>
            </a:extLst>
          </p:cNvPr>
          <p:cNvSpPr>
            <a:spLocks noGrp="1"/>
          </p:cNvSpPr>
          <p:nvPr>
            <p:ph type="sldNum" sz="quarter" idx="18"/>
          </p:nvPr>
        </p:nvSpPr>
        <p:spPr/>
        <p:txBody>
          <a:bodyPr/>
          <a:lstStyle/>
          <a:p>
            <a:fld id="{8699F50C-BE38-4BD0-BA84-9B090E1F2B9B}" type="slidenum">
              <a:rPr lang="en-US" noProof="0" smtClean="0"/>
              <a:t>13</a:t>
            </a:fld>
            <a:endParaRPr lang="en-US" noProof="0" dirty="0"/>
          </a:p>
        </p:txBody>
      </p:sp>
      <p:sp>
        <p:nvSpPr>
          <p:cNvPr id="4" name="Title 3">
            <a:extLst>
              <a:ext uri="{FF2B5EF4-FFF2-40B4-BE49-F238E27FC236}">
                <a16:creationId xmlns:a16="http://schemas.microsoft.com/office/drawing/2014/main" id="{998D5C29-153A-415F-83D0-5A750D6EB608}"/>
              </a:ext>
            </a:extLst>
          </p:cNvPr>
          <p:cNvSpPr>
            <a:spLocks noGrp="1"/>
          </p:cNvSpPr>
          <p:nvPr>
            <p:ph type="title"/>
          </p:nvPr>
        </p:nvSpPr>
        <p:spPr/>
        <p:txBody>
          <a:bodyPr/>
          <a:lstStyle/>
          <a:p>
            <a:r>
              <a:rPr lang="en-US" dirty="0"/>
              <a:t>Mini-Cog Charting</a:t>
            </a:r>
          </a:p>
        </p:txBody>
      </p:sp>
      <p:sp>
        <p:nvSpPr>
          <p:cNvPr id="5" name="Text Placeholder 4">
            <a:extLst>
              <a:ext uri="{FF2B5EF4-FFF2-40B4-BE49-F238E27FC236}">
                <a16:creationId xmlns:a16="http://schemas.microsoft.com/office/drawing/2014/main" id="{AB56951D-E418-42E5-BB2D-23703F430A39}"/>
              </a:ext>
            </a:extLst>
          </p:cNvPr>
          <p:cNvSpPr>
            <a:spLocks noGrp="1"/>
          </p:cNvSpPr>
          <p:nvPr>
            <p:ph type="body" idx="1"/>
          </p:nvPr>
        </p:nvSpPr>
        <p:spPr/>
        <p:txBody>
          <a:bodyPr/>
          <a:lstStyle/>
          <a:p>
            <a:endParaRPr lang="en-US" dirty="0"/>
          </a:p>
        </p:txBody>
      </p:sp>
      <p:sp>
        <p:nvSpPr>
          <p:cNvPr id="6" name="Text Placeholder 5">
            <a:extLst>
              <a:ext uri="{FF2B5EF4-FFF2-40B4-BE49-F238E27FC236}">
                <a16:creationId xmlns:a16="http://schemas.microsoft.com/office/drawing/2014/main" id="{C0E3DB70-2399-4DD6-86DA-97CF80928E1F}"/>
              </a:ext>
            </a:extLst>
          </p:cNvPr>
          <p:cNvSpPr>
            <a:spLocks noGrp="1"/>
          </p:cNvSpPr>
          <p:nvPr>
            <p:ph type="body" sz="quarter" idx="3"/>
          </p:nvPr>
        </p:nvSpPr>
        <p:spPr/>
        <p:txBody>
          <a:bodyPr/>
          <a:lstStyle/>
          <a:p>
            <a:endParaRPr lang="en-US"/>
          </a:p>
        </p:txBody>
      </p:sp>
      <p:pic>
        <p:nvPicPr>
          <p:cNvPr id="9" name="Content Placeholder 4">
            <a:extLst>
              <a:ext uri="{FF2B5EF4-FFF2-40B4-BE49-F238E27FC236}">
                <a16:creationId xmlns:a16="http://schemas.microsoft.com/office/drawing/2014/main" id="{DE929B41-FD69-42FC-B796-18352D9A4784}"/>
              </a:ext>
            </a:extLst>
          </p:cNvPr>
          <p:cNvPicPr>
            <a:picLocks noGrp="1" noChangeAspect="1"/>
          </p:cNvPicPr>
          <p:nvPr>
            <p:ph sz="half" idx="2"/>
          </p:nvPr>
        </p:nvPicPr>
        <p:blipFill>
          <a:blip r:embed="rId2"/>
          <a:stretch>
            <a:fillRect/>
          </a:stretch>
        </p:blipFill>
        <p:spPr>
          <a:xfrm>
            <a:off x="518679" y="1681163"/>
            <a:ext cx="3465626" cy="3218828"/>
          </a:xfrm>
          <a:prstGeom prst="rect">
            <a:avLst/>
          </a:prstGeom>
          <a:effectLst>
            <a:glow rad="139700">
              <a:schemeClr val="accent3">
                <a:satMod val="175000"/>
                <a:alpha val="40000"/>
              </a:schemeClr>
            </a:glow>
          </a:effectLst>
        </p:spPr>
      </p:pic>
      <p:pic>
        <p:nvPicPr>
          <p:cNvPr id="10" name="Content Placeholder 9">
            <a:extLst>
              <a:ext uri="{FF2B5EF4-FFF2-40B4-BE49-F238E27FC236}">
                <a16:creationId xmlns:a16="http://schemas.microsoft.com/office/drawing/2014/main" id="{650C9F5B-D648-4B3F-B764-8A26C2FC8079}"/>
              </a:ext>
            </a:extLst>
          </p:cNvPr>
          <p:cNvPicPr>
            <a:picLocks noGrp="1" noChangeAspect="1"/>
          </p:cNvPicPr>
          <p:nvPr>
            <p:ph sz="quarter" idx="4"/>
          </p:nvPr>
        </p:nvPicPr>
        <p:blipFill>
          <a:blip r:embed="rId3"/>
          <a:stretch>
            <a:fillRect/>
          </a:stretch>
        </p:blipFill>
        <p:spPr>
          <a:xfrm>
            <a:off x="5436704" y="1681163"/>
            <a:ext cx="5918684" cy="4799150"/>
          </a:xfrm>
          <a:prstGeom prst="rect">
            <a:avLst/>
          </a:prstGeom>
          <a:effectLst>
            <a:glow rad="139700">
              <a:schemeClr val="accent3">
                <a:satMod val="175000"/>
                <a:alpha val="40000"/>
              </a:schemeClr>
            </a:glow>
          </a:effectLst>
        </p:spPr>
      </p:pic>
      <p:sp>
        <p:nvSpPr>
          <p:cNvPr id="25" name="Arrow: Striped Right 24">
            <a:extLst>
              <a:ext uri="{FF2B5EF4-FFF2-40B4-BE49-F238E27FC236}">
                <a16:creationId xmlns:a16="http://schemas.microsoft.com/office/drawing/2014/main" id="{98496125-034B-46AA-8CEC-A9F289F9DA8D}"/>
              </a:ext>
            </a:extLst>
          </p:cNvPr>
          <p:cNvSpPr/>
          <p:nvPr/>
        </p:nvSpPr>
        <p:spPr>
          <a:xfrm>
            <a:off x="4196085" y="3290577"/>
            <a:ext cx="978408" cy="484632"/>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514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F6F798-B29C-4F05-A0C2-EFBEE80FD265}"/>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192765DC-A918-4307-BEBF-0D96F20FDDA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4" name="Title 3">
            <a:extLst>
              <a:ext uri="{FF2B5EF4-FFF2-40B4-BE49-F238E27FC236}">
                <a16:creationId xmlns:a16="http://schemas.microsoft.com/office/drawing/2014/main" id="{E5D45A5D-1462-4BF6-9AEE-88CBB8E0061B}"/>
              </a:ext>
            </a:extLst>
          </p:cNvPr>
          <p:cNvSpPr>
            <a:spLocks noGrp="1"/>
          </p:cNvSpPr>
          <p:nvPr>
            <p:ph type="title"/>
          </p:nvPr>
        </p:nvSpPr>
        <p:spPr>
          <a:xfrm>
            <a:off x="518677" y="209028"/>
            <a:ext cx="10464755" cy="1147969"/>
          </a:xfrm>
        </p:spPr>
        <p:txBody>
          <a:bodyPr>
            <a:normAutofit/>
          </a:bodyPr>
          <a:lstStyle/>
          <a:p>
            <a:r>
              <a:rPr lang="en-US" sz="4400" kern="1200" dirty="0">
                <a:solidFill>
                  <a:schemeClr val="accent6">
                    <a:lumMod val="20000"/>
                    <a:lumOff val="80000"/>
                  </a:schemeClr>
                </a:solidFill>
                <a:latin typeface="+mj-lt"/>
                <a:ea typeface="+mj-ea"/>
                <a:cs typeface="+mj-cs"/>
              </a:rPr>
              <a:t>  Mini-Cog Data at The VA Clinic and NF/SG</a:t>
            </a:r>
            <a:endParaRPr lang="en-US" dirty="0"/>
          </a:p>
        </p:txBody>
      </p:sp>
      <p:graphicFrame>
        <p:nvGraphicFramePr>
          <p:cNvPr id="6" name="Content Placeholder 5">
            <a:extLst>
              <a:ext uri="{FF2B5EF4-FFF2-40B4-BE49-F238E27FC236}">
                <a16:creationId xmlns:a16="http://schemas.microsoft.com/office/drawing/2014/main" id="{2BB95AC1-69E7-4947-AE15-04C9E4A38089}"/>
              </a:ext>
            </a:extLst>
          </p:cNvPr>
          <p:cNvGraphicFramePr>
            <a:graphicFrameLocks noGrp="1"/>
          </p:cNvGraphicFramePr>
          <p:nvPr>
            <p:ph idx="1"/>
          </p:nvPr>
        </p:nvGraphicFramePr>
        <p:xfrm>
          <a:off x="519113" y="1671638"/>
          <a:ext cx="10834687" cy="4505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33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1CA624-3A3F-4EC4-9FBF-D7FA6659A105}"/>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3B20CB0E-30EE-4B65-8C6E-6BF186C8095A}"/>
              </a:ext>
            </a:extLst>
          </p:cNvPr>
          <p:cNvSpPr>
            <a:spLocks noGrp="1"/>
          </p:cNvSpPr>
          <p:nvPr>
            <p:ph type="sldNum" sz="quarter" idx="18"/>
          </p:nvPr>
        </p:nvSpPr>
        <p:spPr/>
        <p:txBody>
          <a:bodyPr/>
          <a:lstStyle/>
          <a:p>
            <a:fld id="{8699F50C-BE38-4BD0-BA84-9B090E1F2B9B}" type="slidenum">
              <a:rPr lang="en-US" noProof="0" smtClean="0"/>
              <a:t>15</a:t>
            </a:fld>
            <a:endParaRPr lang="en-US" noProof="0" dirty="0"/>
          </a:p>
        </p:txBody>
      </p:sp>
      <p:sp>
        <p:nvSpPr>
          <p:cNvPr id="4" name="Title 3">
            <a:extLst>
              <a:ext uri="{FF2B5EF4-FFF2-40B4-BE49-F238E27FC236}">
                <a16:creationId xmlns:a16="http://schemas.microsoft.com/office/drawing/2014/main" id="{965FC67C-C604-47E3-8920-535C02B1875F}"/>
              </a:ext>
            </a:extLst>
          </p:cNvPr>
          <p:cNvSpPr>
            <a:spLocks noGrp="1"/>
          </p:cNvSpPr>
          <p:nvPr>
            <p:ph type="title"/>
          </p:nvPr>
        </p:nvSpPr>
        <p:spPr>
          <a:xfrm>
            <a:off x="518677" y="209028"/>
            <a:ext cx="9739747" cy="1201278"/>
          </a:xfrm>
        </p:spPr>
        <p:txBody>
          <a:bodyPr/>
          <a:lstStyle/>
          <a:p>
            <a:r>
              <a:rPr lang="en-US" dirty="0"/>
              <a:t>          </a:t>
            </a:r>
            <a:r>
              <a:rPr lang="en-US" u="sng" dirty="0"/>
              <a:t>Dementia Diagnosis and BDOC</a:t>
            </a:r>
          </a:p>
        </p:txBody>
      </p:sp>
      <p:pic>
        <p:nvPicPr>
          <p:cNvPr id="6" name="Content Placeholder 5">
            <a:extLst>
              <a:ext uri="{FF2B5EF4-FFF2-40B4-BE49-F238E27FC236}">
                <a16:creationId xmlns:a16="http://schemas.microsoft.com/office/drawing/2014/main" id="{F4C721F1-982F-4ADC-8AC9-460E7998338E}"/>
              </a:ext>
            </a:extLst>
          </p:cNvPr>
          <p:cNvPicPr>
            <a:picLocks noGrp="1" noChangeAspect="1"/>
          </p:cNvPicPr>
          <p:nvPr>
            <p:ph idx="1"/>
          </p:nvPr>
        </p:nvPicPr>
        <p:blipFill>
          <a:blip r:embed="rId2"/>
          <a:stretch>
            <a:fillRect/>
          </a:stretch>
        </p:blipFill>
        <p:spPr>
          <a:xfrm>
            <a:off x="3172821" y="2301885"/>
            <a:ext cx="5584420" cy="3145809"/>
          </a:xfrm>
          <a:prstGeom prst="rect">
            <a:avLst/>
          </a:prstGeom>
        </p:spPr>
      </p:pic>
      <p:graphicFrame>
        <p:nvGraphicFramePr>
          <p:cNvPr id="7" name="Chart 6">
            <a:extLst>
              <a:ext uri="{FF2B5EF4-FFF2-40B4-BE49-F238E27FC236}">
                <a16:creationId xmlns:a16="http://schemas.microsoft.com/office/drawing/2014/main" id="{5E685E22-7E97-43EE-94BC-B65135BD40B9}"/>
              </a:ext>
            </a:extLst>
          </p:cNvPr>
          <p:cNvGraphicFramePr>
            <a:graphicFrameLocks/>
          </p:cNvGraphicFramePr>
          <p:nvPr>
            <p:extLst>
              <p:ext uri="{D42A27DB-BD31-4B8C-83A1-F6EECF244321}">
                <p14:modId xmlns:p14="http://schemas.microsoft.com/office/powerpoint/2010/main" val="2671989145"/>
              </p:ext>
            </p:extLst>
          </p:nvPr>
        </p:nvGraphicFramePr>
        <p:xfrm>
          <a:off x="518677" y="2249122"/>
          <a:ext cx="4834328" cy="314580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5363C4B7-2A1F-4C44-B70C-8C16E6007DBB}"/>
              </a:ext>
            </a:extLst>
          </p:cNvPr>
          <p:cNvPicPr>
            <a:picLocks noChangeAspect="1"/>
          </p:cNvPicPr>
          <p:nvPr/>
        </p:nvPicPr>
        <p:blipFill>
          <a:blip r:embed="rId4"/>
          <a:stretch>
            <a:fillRect/>
          </a:stretch>
        </p:blipFill>
        <p:spPr>
          <a:xfrm>
            <a:off x="5965031" y="2249121"/>
            <a:ext cx="4834329" cy="3145809"/>
          </a:xfrm>
          <a:prstGeom prst="rect">
            <a:avLst/>
          </a:prstGeom>
        </p:spPr>
      </p:pic>
    </p:spTree>
    <p:extLst>
      <p:ext uri="{BB962C8B-B14F-4D97-AF65-F5344CB8AC3E}">
        <p14:creationId xmlns:p14="http://schemas.microsoft.com/office/powerpoint/2010/main" val="347355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BBD5E-9C95-4F3E-A42D-225DADF18ABC}"/>
              </a:ext>
            </a:extLst>
          </p:cNvPr>
          <p:cNvSpPr>
            <a:spLocks noGrp="1"/>
          </p:cNvSpPr>
          <p:nvPr>
            <p:ph type="body" sz="quarter" idx="16"/>
          </p:nvPr>
        </p:nvSpPr>
        <p:spPr>
          <a:xfrm>
            <a:off x="520493" y="1376932"/>
            <a:ext cx="5275622" cy="608895"/>
          </a:xfrm>
        </p:spPr>
        <p:txBody>
          <a:bodyPr/>
          <a:lstStyle/>
          <a:p>
            <a:r>
              <a:rPr kumimoji="0" lang="en-US" b="0" i="0" u="none" strike="noStrike" kern="1200" cap="all" spc="0" normalizeH="0" baseline="0" noProof="0" dirty="0">
                <a:ln w="3175" cmpd="sng">
                  <a:noFill/>
                </a:ln>
                <a:solidFill>
                  <a:prstClr val="white"/>
                </a:solidFill>
                <a:effectLst/>
                <a:uLnTx/>
                <a:uFillTx/>
                <a:latin typeface="Century Gothic" panose="020B0502020202020204"/>
                <a:ea typeface="+mj-ea"/>
                <a:cs typeface="+mj-cs"/>
              </a:rPr>
              <a:t>Caregiver support program (</a:t>
            </a:r>
            <a:r>
              <a:rPr kumimoji="0" lang="en-US" b="0" i="0" u="none" strike="noStrike" kern="1200" cap="all" spc="0" normalizeH="0" baseline="0" noProof="0" dirty="0" err="1">
                <a:ln w="3175" cmpd="sng">
                  <a:noFill/>
                </a:ln>
                <a:solidFill>
                  <a:prstClr val="white"/>
                </a:solidFill>
                <a:effectLst/>
                <a:uLnTx/>
                <a:uFillTx/>
                <a:latin typeface="Century Gothic" panose="020B0502020202020204"/>
                <a:ea typeface="+mj-ea"/>
                <a:cs typeface="+mj-cs"/>
              </a:rPr>
              <a:t>csp</a:t>
            </a:r>
            <a:r>
              <a:rPr kumimoji="0" lang="en-US" b="0" i="0" u="none" strike="noStrike" kern="1200" cap="all" spc="0" normalizeH="0" baseline="0" noProof="0" dirty="0">
                <a:ln w="3175" cmpd="sng">
                  <a:noFill/>
                </a:ln>
                <a:solidFill>
                  <a:prstClr val="white"/>
                </a:solidFill>
                <a:effectLst/>
                <a:uLnTx/>
                <a:uFillTx/>
                <a:latin typeface="Century Gothic" panose="020B0502020202020204"/>
                <a:ea typeface="+mj-ea"/>
                <a:cs typeface="+mj-cs"/>
              </a:rPr>
              <a:t>)</a:t>
            </a:r>
            <a:endParaRPr lang="en-US" sz="1200" dirty="0"/>
          </a:p>
        </p:txBody>
      </p:sp>
      <p:sp>
        <p:nvSpPr>
          <p:cNvPr id="3" name="Footer Placeholder 2">
            <a:extLst>
              <a:ext uri="{FF2B5EF4-FFF2-40B4-BE49-F238E27FC236}">
                <a16:creationId xmlns:a16="http://schemas.microsoft.com/office/drawing/2014/main" id="{C242DDC3-E0F7-482F-AB06-A91C848B22DB}"/>
              </a:ext>
            </a:extLst>
          </p:cNvPr>
          <p:cNvSpPr>
            <a:spLocks noGrp="1"/>
          </p:cNvSpPr>
          <p:nvPr>
            <p:ph type="ftr" sz="quarter" idx="17"/>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F252833E-BF1E-49F4-AC3E-CD5968B6C7C6}"/>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
        <p:nvSpPr>
          <p:cNvPr id="5" name="Title 4">
            <a:extLst>
              <a:ext uri="{FF2B5EF4-FFF2-40B4-BE49-F238E27FC236}">
                <a16:creationId xmlns:a16="http://schemas.microsoft.com/office/drawing/2014/main" id="{6052E7C1-5B2F-4A5E-9742-5585559DBDF0}"/>
              </a:ext>
            </a:extLst>
          </p:cNvPr>
          <p:cNvSpPr>
            <a:spLocks noGrp="1"/>
          </p:cNvSpPr>
          <p:nvPr>
            <p:ph type="title"/>
          </p:nvPr>
        </p:nvSpPr>
        <p:spPr>
          <a:xfrm>
            <a:off x="518677" y="209029"/>
            <a:ext cx="10628294" cy="736194"/>
          </a:xfrm>
        </p:spPr>
        <p:txBody>
          <a:bodyPr>
            <a:normAutofit/>
          </a:bodyPr>
          <a:lstStyle/>
          <a:p>
            <a:r>
              <a:rPr lang="en-US" sz="3600" dirty="0"/>
              <a:t>      Programs that will benefit the Veteran and Family</a:t>
            </a:r>
          </a:p>
        </p:txBody>
      </p:sp>
      <p:sp>
        <p:nvSpPr>
          <p:cNvPr id="6" name="Text Placeholder 5">
            <a:extLst>
              <a:ext uri="{FF2B5EF4-FFF2-40B4-BE49-F238E27FC236}">
                <a16:creationId xmlns:a16="http://schemas.microsoft.com/office/drawing/2014/main" id="{FFDE3C30-D01F-4DF8-8C43-1EA06BB93CE1}"/>
              </a:ext>
            </a:extLst>
          </p:cNvPr>
          <p:cNvSpPr>
            <a:spLocks noGrp="1"/>
          </p:cNvSpPr>
          <p:nvPr>
            <p:ph type="body" sz="quarter" idx="19"/>
          </p:nvPr>
        </p:nvSpPr>
        <p:spPr>
          <a:xfrm>
            <a:off x="545422" y="2034295"/>
            <a:ext cx="5225764" cy="4083888"/>
          </a:xfrm>
        </p:spPr>
        <p:txBody>
          <a:bodyPr/>
          <a:lstStyle/>
          <a:p>
            <a:pPr>
              <a:lnSpc>
                <a:spcPct val="150000"/>
              </a:lnSpc>
            </a:pPr>
            <a:r>
              <a:rPr lang="en-US" sz="1800" dirty="0">
                <a:solidFill>
                  <a:schemeClr val="bg1"/>
                </a:solidFill>
              </a:rPr>
              <a:t>The CSP promotes the health and well-being of family caregivers who care for our nation's Veterans.</a:t>
            </a:r>
          </a:p>
          <a:p>
            <a:pPr>
              <a:lnSpc>
                <a:spcPct val="150000"/>
              </a:lnSpc>
            </a:pPr>
            <a:r>
              <a:rPr lang="en-US" sz="1800" b="1" i="1" u="sng" dirty="0">
                <a:solidFill>
                  <a:schemeClr val="bg1"/>
                </a:solidFill>
              </a:rPr>
              <a:t>FOUR CORE ELEMENTS:</a:t>
            </a:r>
          </a:p>
          <a:p>
            <a:pPr marL="342900" indent="-342900">
              <a:lnSpc>
                <a:spcPct val="150000"/>
              </a:lnSpc>
              <a:buFont typeface="Wingdings" panose="05000000000000000000" pitchFamily="2" charset="2"/>
              <a:buChar char="v"/>
            </a:pPr>
            <a:r>
              <a:rPr lang="en-US" sz="1800" dirty="0">
                <a:solidFill>
                  <a:schemeClr val="bg1"/>
                </a:solidFill>
              </a:rPr>
              <a:t>Education and Support</a:t>
            </a:r>
          </a:p>
          <a:p>
            <a:pPr marL="342900" indent="-342900">
              <a:lnSpc>
                <a:spcPct val="150000"/>
              </a:lnSpc>
              <a:buFont typeface="Wingdings" panose="05000000000000000000" pitchFamily="2" charset="2"/>
              <a:buChar char="v"/>
            </a:pPr>
            <a:r>
              <a:rPr lang="en-US" sz="1800" dirty="0">
                <a:solidFill>
                  <a:schemeClr val="bg1"/>
                </a:solidFill>
              </a:rPr>
              <a:t>Collaboration and Partnerships</a:t>
            </a:r>
          </a:p>
          <a:p>
            <a:pPr marL="342900" indent="-342900">
              <a:lnSpc>
                <a:spcPct val="150000"/>
              </a:lnSpc>
              <a:buFont typeface="Wingdings" panose="05000000000000000000" pitchFamily="2" charset="2"/>
              <a:buChar char="v"/>
            </a:pPr>
            <a:r>
              <a:rPr lang="en-US" sz="1800" dirty="0">
                <a:solidFill>
                  <a:schemeClr val="bg1"/>
                </a:solidFill>
              </a:rPr>
              <a:t>Outreach</a:t>
            </a:r>
          </a:p>
          <a:p>
            <a:pPr marL="342900" indent="-342900">
              <a:lnSpc>
                <a:spcPct val="150000"/>
              </a:lnSpc>
              <a:buFont typeface="Wingdings" panose="05000000000000000000" pitchFamily="2" charset="2"/>
              <a:buChar char="v"/>
            </a:pPr>
            <a:r>
              <a:rPr lang="en-US" sz="1800" dirty="0">
                <a:solidFill>
                  <a:schemeClr val="bg1"/>
                </a:solidFill>
              </a:rPr>
              <a:t>Resources and Referrals</a:t>
            </a:r>
          </a:p>
          <a:p>
            <a:pPr>
              <a:lnSpc>
                <a:spcPct val="150000"/>
              </a:lnSpc>
            </a:pPr>
            <a:endParaRPr lang="en-US" sz="1800" dirty="0">
              <a:solidFill>
                <a:schemeClr val="bg1"/>
              </a:solidFill>
            </a:endParaRPr>
          </a:p>
          <a:p>
            <a:endParaRPr lang="en-US" dirty="0"/>
          </a:p>
        </p:txBody>
      </p:sp>
      <p:sp>
        <p:nvSpPr>
          <p:cNvPr id="9" name="Rectangle: Rounded Corners 8">
            <a:extLst>
              <a:ext uri="{FF2B5EF4-FFF2-40B4-BE49-F238E27FC236}">
                <a16:creationId xmlns:a16="http://schemas.microsoft.com/office/drawing/2014/main" id="{42B307BC-37AC-4E33-A6AF-D7BDEE9D5FA3}"/>
              </a:ext>
            </a:extLst>
          </p:cNvPr>
          <p:cNvSpPr/>
          <p:nvPr/>
        </p:nvSpPr>
        <p:spPr>
          <a:xfrm>
            <a:off x="6130326" y="1234147"/>
            <a:ext cx="5050971" cy="482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1200" cap="all" spc="0" normalizeH="0" baseline="0" noProof="0" dirty="0">
                <a:ln w="3175" cmpd="sng">
                  <a:noFill/>
                </a:ln>
                <a:solidFill>
                  <a:prstClr val="white"/>
                </a:solidFill>
                <a:effectLst/>
                <a:uLnTx/>
                <a:uFillTx/>
                <a:latin typeface="Century Gothic" panose="020B0502020202020204"/>
                <a:ea typeface="+mj-ea"/>
                <a:cs typeface="+mj-cs"/>
              </a:rPr>
              <a:t>Program of Comprehensive Assistance for Family Caregivers (PCAFC)</a:t>
            </a:r>
            <a:endParaRPr lang="en-US" sz="1100" dirty="0"/>
          </a:p>
        </p:txBody>
      </p:sp>
      <p:sp>
        <p:nvSpPr>
          <p:cNvPr id="15" name="TextBox 14">
            <a:extLst>
              <a:ext uri="{FF2B5EF4-FFF2-40B4-BE49-F238E27FC236}">
                <a16:creationId xmlns:a16="http://schemas.microsoft.com/office/drawing/2014/main" id="{3BF52CD4-0931-4593-9001-7F644B99C505}"/>
              </a:ext>
            </a:extLst>
          </p:cNvPr>
          <p:cNvSpPr txBox="1"/>
          <p:nvPr/>
        </p:nvSpPr>
        <p:spPr>
          <a:xfrm>
            <a:off x="6318606" y="2005760"/>
            <a:ext cx="5327972" cy="4619854"/>
          </a:xfrm>
          <a:prstGeom prst="rect">
            <a:avLst/>
          </a:prstGeom>
          <a:noFill/>
        </p:spPr>
        <p:txBody>
          <a:bodyPr wrap="square">
            <a:spAutoFit/>
          </a:bodyPr>
          <a:lstStyle/>
          <a:p>
            <a:pPr>
              <a:lnSpc>
                <a:spcPct val="150000"/>
              </a:lnSpc>
            </a:pPr>
            <a:r>
              <a:rPr lang="en-US" sz="1800" b="1" u="sng" dirty="0">
                <a:solidFill>
                  <a:schemeClr val="bg1"/>
                </a:solidFill>
              </a:rPr>
              <a:t>PCAFC services for eligible Family Caregivers include:</a:t>
            </a:r>
          </a:p>
          <a:p>
            <a:pPr marL="285750" indent="-285750">
              <a:lnSpc>
                <a:spcPct val="150000"/>
              </a:lnSpc>
              <a:buFont typeface="Wingdings" panose="05000000000000000000" pitchFamily="2" charset="2"/>
              <a:buChar char="v"/>
            </a:pPr>
            <a:r>
              <a:rPr lang="en-US" sz="1800" dirty="0">
                <a:solidFill>
                  <a:schemeClr val="bg1"/>
                </a:solidFill>
              </a:rPr>
              <a:t>Education and Training</a:t>
            </a:r>
          </a:p>
          <a:p>
            <a:pPr marL="285750" indent="-285750">
              <a:lnSpc>
                <a:spcPct val="150000"/>
              </a:lnSpc>
              <a:buFont typeface="Wingdings" panose="05000000000000000000" pitchFamily="2" charset="2"/>
              <a:buChar char="v"/>
            </a:pPr>
            <a:r>
              <a:rPr lang="en-US" sz="1800" dirty="0">
                <a:solidFill>
                  <a:schemeClr val="bg1"/>
                </a:solidFill>
              </a:rPr>
              <a:t>Access to Healthcare Insurance (</a:t>
            </a:r>
            <a:r>
              <a:rPr lang="en-US" sz="1800" i="1" dirty="0">
                <a:solidFill>
                  <a:schemeClr val="bg1"/>
                </a:solidFill>
              </a:rPr>
              <a:t>If caregiver is otherwise uninsured</a:t>
            </a:r>
            <a:r>
              <a:rPr lang="en-US" sz="1800" dirty="0">
                <a:solidFill>
                  <a:schemeClr val="bg1"/>
                </a:solidFill>
              </a:rPr>
              <a:t>)</a:t>
            </a:r>
          </a:p>
          <a:p>
            <a:pPr marL="285750" indent="-285750">
              <a:lnSpc>
                <a:spcPct val="150000"/>
              </a:lnSpc>
              <a:buFont typeface="Wingdings" panose="05000000000000000000" pitchFamily="2" charset="2"/>
              <a:buChar char="v"/>
            </a:pPr>
            <a:r>
              <a:rPr lang="en-US" sz="1800" dirty="0">
                <a:solidFill>
                  <a:schemeClr val="bg1"/>
                </a:solidFill>
              </a:rPr>
              <a:t>Mental Health Counseling</a:t>
            </a:r>
          </a:p>
          <a:p>
            <a:pPr marL="285750" indent="-285750">
              <a:lnSpc>
                <a:spcPct val="150000"/>
              </a:lnSpc>
              <a:buFont typeface="Wingdings" panose="05000000000000000000" pitchFamily="2" charset="2"/>
              <a:buChar char="v"/>
            </a:pPr>
            <a:r>
              <a:rPr lang="en-US" sz="1800" dirty="0">
                <a:solidFill>
                  <a:schemeClr val="bg1"/>
                </a:solidFill>
              </a:rPr>
              <a:t>Financial Stipend</a:t>
            </a:r>
          </a:p>
          <a:p>
            <a:pPr marL="285750" indent="-285750">
              <a:lnSpc>
                <a:spcPct val="150000"/>
              </a:lnSpc>
              <a:buFont typeface="Wingdings" panose="05000000000000000000" pitchFamily="2" charset="2"/>
              <a:buChar char="v"/>
            </a:pPr>
            <a:r>
              <a:rPr lang="en-US" sz="1800" dirty="0">
                <a:solidFill>
                  <a:schemeClr val="bg1"/>
                </a:solidFill>
              </a:rPr>
              <a:t>Enhanced Respite</a:t>
            </a:r>
          </a:p>
          <a:p>
            <a:pPr marL="285750" indent="-285750">
              <a:lnSpc>
                <a:spcPct val="150000"/>
              </a:lnSpc>
              <a:buFont typeface="Wingdings" panose="05000000000000000000" pitchFamily="2" charset="2"/>
              <a:buChar char="v"/>
            </a:pPr>
            <a:r>
              <a:rPr lang="en-US" sz="1800" dirty="0">
                <a:solidFill>
                  <a:schemeClr val="bg1"/>
                </a:solidFill>
              </a:rPr>
              <a:t>Travel and per diem compensation (</a:t>
            </a:r>
            <a:r>
              <a:rPr lang="en-US" sz="1800" i="1" dirty="0">
                <a:solidFill>
                  <a:schemeClr val="bg1"/>
                </a:solidFill>
              </a:rPr>
              <a:t>when traveling for a Veteran's VA medical appointment</a:t>
            </a:r>
            <a:r>
              <a:rPr lang="en-US" sz="1800" dirty="0">
                <a:solidFill>
                  <a:schemeClr val="bg1"/>
                </a:solidFill>
              </a:rPr>
              <a:t>)</a:t>
            </a:r>
          </a:p>
          <a:p>
            <a:pPr marL="285750" indent="-285750">
              <a:lnSpc>
                <a:spcPct val="150000"/>
              </a:lnSpc>
              <a:buFont typeface="Wingdings" panose="05000000000000000000" pitchFamily="2" charset="2"/>
              <a:buChar char="v"/>
            </a:pPr>
            <a:r>
              <a:rPr lang="en-US" sz="1800" dirty="0">
                <a:solidFill>
                  <a:schemeClr val="bg1"/>
                </a:solidFill>
              </a:rPr>
              <a:t>Financial Planning and Legal Services (</a:t>
            </a:r>
            <a:r>
              <a:rPr lang="en-US" sz="1800" i="1" dirty="0">
                <a:solidFill>
                  <a:schemeClr val="bg1"/>
                </a:solidFill>
              </a:rPr>
              <a:t>New under Expansion</a:t>
            </a:r>
            <a:r>
              <a:rPr lang="en-US" sz="1800" dirty="0">
                <a:solidFill>
                  <a:schemeClr val="bg1"/>
                </a:solidFill>
              </a:rPr>
              <a:t>)</a:t>
            </a:r>
          </a:p>
        </p:txBody>
      </p:sp>
    </p:spTree>
    <p:extLst>
      <p:ext uri="{BB962C8B-B14F-4D97-AF65-F5344CB8AC3E}">
        <p14:creationId xmlns:p14="http://schemas.microsoft.com/office/powerpoint/2010/main" val="376121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57701F-150B-4319-9601-F1B87B6E798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solidFill>
                  <a:schemeClr val="tx1"/>
                </a:solidFill>
              </a:rPr>
              <a:t>Who can do this Mini-Cog?</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0">
            <a:extLst>
              <a:ext uri="{FF2B5EF4-FFF2-40B4-BE49-F238E27FC236}">
                <a16:creationId xmlns:a16="http://schemas.microsoft.com/office/drawing/2014/main" id="{AF19A829-7807-7AF2-7DAF-3393EF678BCF}"/>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b="1" dirty="0">
                <a:solidFill>
                  <a:schemeClr val="tx1"/>
                </a:solidFill>
              </a:rPr>
              <a:t>You can!</a:t>
            </a:r>
          </a:p>
          <a:p>
            <a:r>
              <a:rPr lang="en-US" sz="2200" b="1" dirty="0">
                <a:solidFill>
                  <a:schemeClr val="tx1"/>
                </a:solidFill>
              </a:rPr>
              <a:t>This screening takes less than five minutes</a:t>
            </a:r>
          </a:p>
          <a:p>
            <a:r>
              <a:rPr lang="en-US" sz="2200" b="1" dirty="0">
                <a:solidFill>
                  <a:schemeClr val="tx1"/>
                </a:solidFill>
              </a:rPr>
              <a:t>You can perform this simple test to better serve our Veterans</a:t>
            </a:r>
          </a:p>
        </p:txBody>
      </p:sp>
      <p:pic>
        <p:nvPicPr>
          <p:cNvPr id="7" name="Content Placeholder 6">
            <a:extLst>
              <a:ext uri="{FF2B5EF4-FFF2-40B4-BE49-F238E27FC236}">
                <a16:creationId xmlns:a16="http://schemas.microsoft.com/office/drawing/2014/main" id="{A86D98B8-AC74-414C-8689-77AD8FBCE1D2}"/>
              </a:ext>
            </a:extLst>
          </p:cNvPr>
          <p:cNvPicPr>
            <a:picLocks noChangeAspect="1"/>
          </p:cNvPicPr>
          <p:nvPr/>
        </p:nvPicPr>
        <p:blipFill rotWithShape="1">
          <a:blip r:embed="rId3"/>
          <a:srcRect t="22422" b="2324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D8A6496B-7A6F-4D3D-ABCA-20525196FDFB}"/>
              </a:ext>
            </a:extLst>
          </p:cNvPr>
          <p:cNvSpPr>
            <a:spLocks noGrp="1"/>
          </p:cNvSpPr>
          <p:nvPr>
            <p:ph type="ftr" sz="quarter" idx="17"/>
          </p:nvPr>
        </p:nvSpPr>
        <p:spPr>
          <a:xfrm>
            <a:off x="62484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A48B9239-E68D-40BB-995A-6C9898B640D5}"/>
              </a:ext>
            </a:extLst>
          </p:cNvPr>
          <p:cNvSpPr>
            <a:spLocks noGrp="1"/>
          </p:cNvSpPr>
          <p:nvPr>
            <p:ph type="sldNum" sz="quarter" idx="18"/>
          </p:nvPr>
        </p:nvSpPr>
        <p:spPr>
          <a:xfrm>
            <a:off x="10439400" y="6356350"/>
            <a:ext cx="914400" cy="365125"/>
          </a:xfrm>
        </p:spPr>
        <p:txBody>
          <a:bodyPr vert="horz" lIns="91440" tIns="45720" rIns="91440" bIns="45720" rtlCol="0" anchor="ctr">
            <a:normAutofit/>
          </a:bodyPr>
          <a:lstStyle/>
          <a:p>
            <a:pPr>
              <a:spcAft>
                <a:spcPts val="600"/>
              </a:spcAft>
              <a:defRPr/>
            </a:pPr>
            <a:fld id="{8699F50C-BE38-4BD0-BA84-9B090E1F2B9B}" type="slidenum">
              <a:rPr lang="en-US" smtClean="0">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292285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D3CBA2-7268-4285-99C2-CF2FAD4E9144}"/>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C2E7FED8-2794-4E80-A6BC-A15E00DE6816}"/>
              </a:ext>
            </a:extLst>
          </p:cNvPr>
          <p:cNvSpPr>
            <a:spLocks noGrp="1"/>
          </p:cNvSpPr>
          <p:nvPr>
            <p:ph type="sldNum" sz="quarter" idx="18"/>
          </p:nvPr>
        </p:nvSpPr>
        <p:spPr/>
        <p:txBody>
          <a:bodyPr/>
          <a:lstStyle/>
          <a:p>
            <a:fld id="{8699F50C-BE38-4BD0-BA84-9B090E1F2B9B}" type="slidenum">
              <a:rPr lang="en-US" noProof="0" smtClean="0"/>
              <a:t>18</a:t>
            </a:fld>
            <a:endParaRPr lang="en-US" noProof="0" dirty="0"/>
          </a:p>
        </p:txBody>
      </p:sp>
      <p:sp>
        <p:nvSpPr>
          <p:cNvPr id="4" name="Title 3">
            <a:extLst>
              <a:ext uri="{FF2B5EF4-FFF2-40B4-BE49-F238E27FC236}">
                <a16:creationId xmlns:a16="http://schemas.microsoft.com/office/drawing/2014/main" id="{5A288B4B-6B14-40F1-B9C0-8161AAA37E2B}"/>
              </a:ext>
            </a:extLst>
          </p:cNvPr>
          <p:cNvSpPr>
            <a:spLocks noGrp="1"/>
          </p:cNvSpPr>
          <p:nvPr>
            <p:ph type="title"/>
          </p:nvPr>
        </p:nvSpPr>
        <p:spPr>
          <a:xfrm>
            <a:off x="518678" y="209028"/>
            <a:ext cx="8333222" cy="472009"/>
          </a:xfrm>
        </p:spPr>
        <p:txBody>
          <a:bodyPr>
            <a:normAutofit fontScale="90000"/>
          </a:bodyPr>
          <a:lstStyle/>
          <a:p>
            <a:pPr algn="ctr"/>
            <a:r>
              <a:rPr kumimoji="0" lang="en-US" sz="3600" b="0" i="0" u="none" strike="noStrike" kern="1200" cap="all" spc="0" normalizeH="0" baseline="0" noProof="0" dirty="0">
                <a:ln w="3175" cmpd="sng">
                  <a:noFill/>
                </a:ln>
                <a:solidFill>
                  <a:srgbClr val="FFFFFF"/>
                </a:solidFill>
                <a:effectLst/>
                <a:uLnTx/>
                <a:uFillTx/>
                <a:latin typeface="Century Gothic" panose="020B0502020202020204"/>
                <a:ea typeface="+mj-ea"/>
                <a:cs typeface="+mj-cs"/>
              </a:rPr>
              <a:t>                   References</a:t>
            </a:r>
            <a:endParaRPr lang="en-US" dirty="0"/>
          </a:p>
        </p:txBody>
      </p:sp>
      <p:sp>
        <p:nvSpPr>
          <p:cNvPr id="5" name="Content Placeholder 4">
            <a:extLst>
              <a:ext uri="{FF2B5EF4-FFF2-40B4-BE49-F238E27FC236}">
                <a16:creationId xmlns:a16="http://schemas.microsoft.com/office/drawing/2014/main" id="{4C545593-FC84-43E7-BDB2-96AB2A373066}"/>
              </a:ext>
            </a:extLst>
          </p:cNvPr>
          <p:cNvSpPr>
            <a:spLocks noGrp="1"/>
          </p:cNvSpPr>
          <p:nvPr>
            <p:ph idx="1"/>
          </p:nvPr>
        </p:nvSpPr>
        <p:spPr>
          <a:xfrm>
            <a:off x="338529" y="681038"/>
            <a:ext cx="11774701" cy="5495926"/>
          </a:xfrm>
        </p:spPr>
        <p:txBody>
          <a:bodyPr/>
          <a:lstStyle/>
          <a:p>
            <a:pPr indent="-457200">
              <a:lnSpc>
                <a:spcPct val="150000"/>
              </a:lnSpc>
            </a:pPr>
            <a:r>
              <a:rPr lang="en-US" sz="1200" dirty="0">
                <a:latin typeface="Times New Roman" panose="02020603050405020304" pitchFamily="18" charset="0"/>
                <a:cs typeface="Times New Roman" panose="02020603050405020304" pitchFamily="18" charset="0"/>
              </a:rPr>
              <a:t>Alzheimer’s Association.  (2019).  </a:t>
            </a:r>
            <a:r>
              <a:rPr lang="en-US" sz="1200" i="1" dirty="0">
                <a:latin typeface="Times New Roman" panose="02020603050405020304" pitchFamily="18" charset="0"/>
                <a:cs typeface="Times New Roman" panose="02020603050405020304" pitchFamily="18" charset="0"/>
              </a:rPr>
              <a:t>Alzheimer’s disease facts and figures.  </a:t>
            </a:r>
            <a:r>
              <a:rPr lang="en-US" sz="1200" dirty="0">
                <a:latin typeface="Times New Roman" panose="02020603050405020304" pitchFamily="18" charset="0"/>
                <a:cs typeface="Times New Roman" panose="02020603050405020304" pitchFamily="18" charset="0"/>
              </a:rPr>
              <a:t>Retrieved from https://www.alz.org/media/Documents/alzheimers-facts-and-figures-infographic-2019.pdf</a:t>
            </a:r>
          </a:p>
          <a:p>
            <a:pPr indent="-457200">
              <a:lnSpc>
                <a:spcPct val="150000"/>
              </a:lnSpc>
            </a:pPr>
            <a:r>
              <a:rPr lang="en-US" sz="1200" dirty="0" err="1">
                <a:latin typeface="Times New Roman" panose="02020603050405020304" pitchFamily="18" charset="0"/>
                <a:cs typeface="Times New Roman" panose="02020603050405020304" pitchFamily="18" charset="0"/>
              </a:rPr>
              <a:t>Brickley</a:t>
            </a:r>
            <a:r>
              <a:rPr lang="en-US" sz="1200" dirty="0">
                <a:latin typeface="Times New Roman" panose="02020603050405020304" pitchFamily="18" charset="0"/>
                <a:cs typeface="Times New Roman" panose="02020603050405020304" pitchFamily="18" charset="0"/>
              </a:rPr>
              <a:t>, L.  (2017).  </a:t>
            </a:r>
            <a:r>
              <a:rPr lang="en-US" sz="1200" i="1" dirty="0">
                <a:latin typeface="Times New Roman" panose="02020603050405020304" pitchFamily="18" charset="0"/>
                <a:cs typeface="Times New Roman" panose="02020603050405020304" pitchFamily="18" charset="0"/>
              </a:rPr>
              <a:t>Bates’ guide to physical examination and history taking (12</a:t>
            </a:r>
            <a:r>
              <a:rPr lang="en-US" sz="1200" i="1" baseline="30000" dirty="0">
                <a:latin typeface="Times New Roman" panose="02020603050405020304" pitchFamily="18" charset="0"/>
                <a:cs typeface="Times New Roman" panose="02020603050405020304" pitchFamily="18" charset="0"/>
              </a:rPr>
              <a:t>th</a:t>
            </a:r>
            <a:r>
              <a:rPr lang="en-US" sz="1200" i="1" dirty="0">
                <a:latin typeface="Times New Roman" panose="02020603050405020304" pitchFamily="18" charset="0"/>
                <a:cs typeface="Times New Roman" panose="02020603050405020304" pitchFamily="18" charset="0"/>
              </a:rPr>
              <a:t> ed).  </a:t>
            </a:r>
            <a:r>
              <a:rPr lang="en-US" sz="1200" dirty="0">
                <a:latin typeface="Times New Roman" panose="02020603050405020304" pitchFamily="18" charset="0"/>
                <a:cs typeface="Times New Roman" panose="02020603050405020304" pitchFamily="18" charset="0"/>
              </a:rPr>
              <a:t>Philadephia:  Wolters Kluwer.</a:t>
            </a:r>
          </a:p>
          <a:p>
            <a:pPr indent="-457200">
              <a:lnSpc>
                <a:spcPct val="150000"/>
              </a:lnSpc>
            </a:pPr>
            <a:r>
              <a:rPr lang="en-US" sz="1200" dirty="0">
                <a:latin typeface="Times New Roman" panose="02020603050405020304" pitchFamily="18" charset="0"/>
                <a:cs typeface="Times New Roman" panose="02020603050405020304" pitchFamily="18" charset="0"/>
              </a:rPr>
              <a:t>Brosch, M.D., MSc, J.R, &amp; M.R. (2018). </a:t>
            </a:r>
            <a:r>
              <a:rPr lang="en-US" sz="1200" i="1" dirty="0">
                <a:latin typeface="Times New Roman" panose="02020603050405020304" pitchFamily="18" charset="0"/>
                <a:cs typeface="Times New Roman" panose="02020603050405020304" pitchFamily="18" charset="0"/>
              </a:rPr>
              <a:t>Early-onset dementia in adults</a:t>
            </a:r>
            <a:r>
              <a:rPr lang="en-US" sz="1200" dirty="0">
                <a:latin typeface="Times New Roman" panose="02020603050405020304" pitchFamily="18" charset="0"/>
                <a:cs typeface="Times New Roman" panose="02020603050405020304" pitchFamily="18" charset="0"/>
              </a:rPr>
              <a:t>. UpToDate. Retrieved May 16, 2019, from https://www.uptodate.com/contents/early-onset-dementia-in-	adults?search=</a:t>
            </a:r>
            <a:r>
              <a:rPr lang="en-US" sz="1200" dirty="0" err="1">
                <a:latin typeface="Times New Roman" panose="02020603050405020304" pitchFamily="18" charset="0"/>
                <a:cs typeface="Times New Roman" panose="02020603050405020304" pitchFamily="18" charset="0"/>
              </a:rPr>
              <a:t>definitionofdementia&amp;source</a:t>
            </a:r>
            <a:r>
              <a:rPr lang="en-US" sz="1200" dirty="0">
                <a:latin typeface="Times New Roman" panose="02020603050405020304" pitchFamily="18" charset="0"/>
                <a:cs typeface="Times New Roman" panose="02020603050405020304" pitchFamily="18" charset="0"/>
              </a:rPr>
              <a:t>=search_results&amp;selectedTitle=3~150&amp;usage_type=default&amp;display_rank=3. </a:t>
            </a:r>
          </a:p>
          <a:p>
            <a:pPr indent="-457200">
              <a:lnSpc>
                <a:spcPct val="150000"/>
              </a:lnSpc>
            </a:pPr>
            <a:r>
              <a:rPr lang="en-US" sz="1200" dirty="0">
                <a:latin typeface="Times New Roman" panose="02020603050405020304" pitchFamily="18" charset="0"/>
                <a:cs typeface="Times New Roman" panose="02020603050405020304" pitchFamily="18" charset="0"/>
              </a:rPr>
              <a:t>Centers for Disease Control and Prevention (2019).  </a:t>
            </a:r>
            <a:r>
              <a:rPr lang="en-US" sz="1200" i="1" dirty="0">
                <a:latin typeface="Times New Roman" panose="02020603050405020304" pitchFamily="18" charset="0"/>
                <a:cs typeface="Times New Roman" panose="02020603050405020304" pitchFamily="18" charset="0"/>
              </a:rPr>
              <a:t>Healthy People 2020</a:t>
            </a:r>
            <a:r>
              <a:rPr lang="en-US" sz="1200" dirty="0">
                <a:latin typeface="Times New Roman" panose="02020603050405020304" pitchFamily="18" charset="0"/>
                <a:cs typeface="Times New Roman" panose="02020603050405020304" pitchFamily="18" charset="0"/>
              </a:rPr>
              <a:t>. Retrieved from:  </a:t>
            </a:r>
            <a:r>
              <a:rPr lang="it-IT" sz="1200" dirty="0">
                <a:latin typeface="Times New Roman" panose="02020603050405020304" pitchFamily="18" charset="0"/>
                <a:cs typeface="Times New Roman" panose="02020603050405020304" pitchFamily="18" charset="0"/>
              </a:rPr>
              <a:t>Instrumenthttps://mini-cog.com/mini-cog-instrument/standardized-mini-cog-instrument/ </a:t>
            </a:r>
            <a:endParaRPr lang="en-US" sz="1200" dirty="0">
              <a:latin typeface="Times New Roman" panose="02020603050405020304" pitchFamily="18" charset="0"/>
              <a:cs typeface="Times New Roman" panose="02020603050405020304" pitchFamily="18" charset="0"/>
            </a:endParaRPr>
          </a:p>
          <a:p>
            <a:pPr indent="-457200">
              <a:lnSpc>
                <a:spcPct val="150000"/>
              </a:lnSpc>
            </a:pPr>
            <a:r>
              <a:rPr lang="en-US" sz="1200" dirty="0">
                <a:latin typeface="Times New Roman" panose="02020603050405020304" pitchFamily="18" charset="0"/>
                <a:cs typeface="Times New Roman" panose="02020603050405020304" pitchFamily="18" charset="0"/>
              </a:rPr>
              <a:t>Chambers, T., &amp; McDougall, M. (2019). Dementia Teletriage: A Review of an Organization's Internal Process and Impact. </a:t>
            </a:r>
            <a:r>
              <a:rPr lang="en-US" sz="1200" i="1" dirty="0">
                <a:latin typeface="Times New Roman" panose="02020603050405020304" pitchFamily="18" charset="0"/>
                <a:cs typeface="Times New Roman" panose="02020603050405020304" pitchFamily="18" charset="0"/>
              </a:rPr>
              <a:t>ViewPoint, </a:t>
            </a:r>
            <a:r>
              <a:rPr lang="en-US" sz="1200" dirty="0">
                <a:latin typeface="Times New Roman" panose="02020603050405020304" pitchFamily="18" charset="0"/>
                <a:cs typeface="Times New Roman" panose="02020603050405020304" pitchFamily="18" charset="0"/>
              </a:rPr>
              <a:t>41(3), 3–7. </a:t>
            </a:r>
          </a:p>
          <a:p>
            <a:pPr indent="-457200">
              <a:lnSpc>
                <a:spcPct val="150000"/>
              </a:lnSpc>
            </a:pPr>
            <a:r>
              <a:rPr lang="en-US" sz="1200" dirty="0">
                <a:latin typeface="Times New Roman" panose="02020603050405020304" pitchFamily="18" charset="0"/>
                <a:cs typeface="Times New Roman" panose="02020603050405020304" pitchFamily="18" charset="0"/>
              </a:rPr>
              <a:t>Graff-Radford, M.D.J. (2018).  </a:t>
            </a:r>
            <a:r>
              <a:rPr lang="en-US" sz="1200" i="1" dirty="0">
                <a:latin typeface="Times New Roman" panose="02020603050405020304" pitchFamily="18" charset="0"/>
                <a:cs typeface="Times New Roman" panose="02020603050405020304" pitchFamily="18" charset="0"/>
              </a:rPr>
              <a:t>Alzheimer’s and dementia: What’s the difference? </a:t>
            </a:r>
            <a:r>
              <a:rPr lang="en-US" sz="1200" dirty="0">
                <a:latin typeface="Times New Roman" panose="02020603050405020304" pitchFamily="18" charset="0"/>
                <a:cs typeface="Times New Roman" panose="02020603050405020304" pitchFamily="18" charset="0"/>
              </a:rPr>
              <a:t>Retrieved from https://www.mayoclinic.org/disease-conditions/alheimers-disease/expert- 	answers/alzheimers-and-dementia-whats-the-difference/faq-20396861.</a:t>
            </a:r>
          </a:p>
          <a:p>
            <a:pPr indent="-457200">
              <a:lnSpc>
                <a:spcPct val="150000"/>
              </a:lnSpc>
            </a:pPr>
            <a:r>
              <a:rPr lang="en-US" sz="1200" dirty="0">
                <a:latin typeface="TimesNewRoman"/>
              </a:rPr>
              <a:t>Gupta, R., Chari, D., &amp; Ali, R. (2015). Reversible dementia in elderly: Really uncommon? </a:t>
            </a:r>
            <a:r>
              <a:rPr lang="en-US" sz="1200" i="1" dirty="0">
                <a:latin typeface="TimesNewRoman"/>
              </a:rPr>
              <a:t>Journal of Geriatric Mental Health</a:t>
            </a:r>
            <a:r>
              <a:rPr lang="en-US" sz="1200" dirty="0">
                <a:latin typeface="TimesNewRoman"/>
              </a:rPr>
              <a:t>, </a:t>
            </a:r>
            <a:r>
              <a:rPr lang="en-US" sz="1200" i="1" dirty="0">
                <a:latin typeface="TimesNewRoman"/>
              </a:rPr>
              <a:t>2</a:t>
            </a:r>
            <a:r>
              <a:rPr lang="en-US" sz="1200" dirty="0">
                <a:latin typeface="TimesNewRoman"/>
              </a:rPr>
              <a:t>(1), 30–37. doi: 10.4103/2348-9995.161378</a:t>
            </a:r>
            <a:endParaRPr lang="en-US" sz="1200" dirty="0">
              <a:latin typeface="Times New Roman" panose="02020603050405020304" pitchFamily="18" charset="0"/>
              <a:cs typeface="Times New Roman" panose="02020603050405020304" pitchFamily="18" charset="0"/>
            </a:endParaRPr>
          </a:p>
          <a:p>
            <a:pPr indent="-457200">
              <a:lnSpc>
                <a:spcPct val="150000"/>
              </a:lnSpc>
            </a:pPr>
            <a:r>
              <a:rPr lang="en-US" sz="1200" dirty="0">
                <a:latin typeface="Times New Roman" panose="02020603050405020304" pitchFamily="18" charset="0"/>
                <a:cs typeface="Times New Roman" panose="02020603050405020304" pitchFamily="18" charset="0"/>
              </a:rPr>
              <a:t>Keene, MD,PhD., C.D., </a:t>
            </a:r>
            <a:r>
              <a:rPr lang="en-US" sz="1200" dirty="0" err="1">
                <a:latin typeface="Times New Roman" panose="02020603050405020304" pitchFamily="18" charset="0"/>
                <a:cs typeface="Times New Roman" panose="02020603050405020304" pitchFamily="18" charset="0"/>
              </a:rPr>
              <a:t>Montine</a:t>
            </a:r>
            <a:r>
              <a:rPr lang="en-US" sz="1200" dirty="0">
                <a:latin typeface="Times New Roman" panose="02020603050405020304" pitchFamily="18" charset="0"/>
                <a:cs typeface="Times New Roman" panose="02020603050405020304" pitchFamily="18" charset="0"/>
              </a:rPr>
              <a:t> MD,PhD., T.J., &amp; </a:t>
            </a:r>
            <a:r>
              <a:rPr lang="en-US" sz="1200" dirty="0" err="1">
                <a:latin typeface="Times New Roman" panose="02020603050405020304" pitchFamily="18" charset="0"/>
                <a:cs typeface="Times New Roman" panose="02020603050405020304" pitchFamily="18" charset="0"/>
              </a:rPr>
              <a:t>Kuller</a:t>
            </a:r>
            <a:r>
              <a:rPr lang="en-US" sz="1200" dirty="0">
                <a:latin typeface="Times New Roman" panose="02020603050405020304" pitchFamily="18" charset="0"/>
                <a:cs typeface="Times New Roman" panose="02020603050405020304" pitchFamily="18" charset="0"/>
              </a:rPr>
              <a:t> MD. PhD., L.H. (2018). </a:t>
            </a:r>
            <a:r>
              <a:rPr lang="en-US" sz="1200" i="1" dirty="0">
                <a:latin typeface="Times New Roman" panose="02020603050405020304" pitchFamily="18" charset="0"/>
                <a:cs typeface="Times New Roman" panose="02020603050405020304" pitchFamily="18" charset="0"/>
              </a:rPr>
              <a:t>Epidemiology, pathogenesis of Alzheimer disease</a:t>
            </a:r>
            <a:r>
              <a:rPr lang="en-US" sz="1200" dirty="0">
                <a:latin typeface="Times New Roman" panose="02020603050405020304" pitchFamily="18" charset="0"/>
                <a:cs typeface="Times New Roman" panose="02020603050405020304" pitchFamily="18" charset="0"/>
              </a:rPr>
              <a:t>. Retrieved May 16, 2019, from 	https://www.uptodate.com/contents/epidemiology-pathology-and-pathogenesis-of -Alzheimer-disease?search=definition of 	dementia&amp;source=search_results&amp;selectedTitle=2~150&amp;usage_type=default&amp;display_rank=2#H617807593.</a:t>
            </a:r>
          </a:p>
          <a:p>
            <a:pPr marL="228600" lvl="1" indent="0">
              <a:lnSpc>
                <a:spcPct val="150000"/>
              </a:lnSpc>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Rascovsky,K</a:t>
            </a:r>
            <a:r>
              <a:rPr lang="en-US" sz="1200" dirty="0">
                <a:latin typeface="Times New Roman" panose="02020603050405020304" pitchFamily="18" charset="0"/>
                <a:cs typeface="Times New Roman" panose="02020603050405020304" pitchFamily="18" charset="0"/>
              </a:rPr>
              <a:t>.(2016). </a:t>
            </a:r>
            <a:r>
              <a:rPr lang="en-US" sz="1200" i="1" dirty="0">
                <a:latin typeface="Times New Roman" panose="02020603050405020304" pitchFamily="18" charset="0"/>
                <a:cs typeface="Times New Roman" panose="02020603050405020304" pitchFamily="18" charset="0"/>
              </a:rPr>
              <a:t>A Primer in Neuropsychological Assessment for Dementia</a:t>
            </a:r>
            <a:r>
              <a:rPr lang="en-US" sz="1200" dirty="0">
                <a:latin typeface="Times New Roman" panose="02020603050405020304" pitchFamily="18" charset="0"/>
                <a:cs typeface="Times New Roman" panose="02020603050405020304" pitchFamily="18" charset="0"/>
              </a:rPr>
              <a:t>. Retrieved from 	https://pdfs.semanticscholar.org/2735/d926e84bd094452562127fb594c0e7500d3e.pdf?_ga=2.75911957.1698375006.1581104324-1723242729.1581104324</a:t>
            </a:r>
          </a:p>
          <a:p>
            <a:pPr marL="0" indent="0">
              <a:lnSpc>
                <a:spcPct val="150000"/>
              </a:lnSpc>
              <a:buNone/>
            </a:pPr>
            <a:r>
              <a:rPr lang="en-US" sz="1200" dirty="0">
                <a:latin typeface="Times New Roman" panose="02020603050405020304" pitchFamily="18" charset="0"/>
                <a:cs typeface="Times New Roman" panose="02020603050405020304" pitchFamily="18" charset="0"/>
              </a:rPr>
              <a:t>           Teng, MD, PhD, E. (2018). </a:t>
            </a:r>
            <a:r>
              <a:rPr lang="en-US" sz="1200" i="1" dirty="0">
                <a:latin typeface="Times New Roman" panose="02020603050405020304" pitchFamily="18" charset="0"/>
                <a:cs typeface="Times New Roman" panose="02020603050405020304" pitchFamily="18" charset="0"/>
              </a:rPr>
              <a:t>The mental status examination in adults</a:t>
            </a:r>
            <a:r>
              <a:rPr lang="en-US" sz="1200" dirty="0">
                <a:latin typeface="Times New Roman" panose="02020603050405020304" pitchFamily="18" charset="0"/>
                <a:cs typeface="Times New Roman" panose="02020603050405020304" pitchFamily="18" charset="0"/>
              </a:rPr>
              <a:t>. Retrieved from https://www.uptodate.com/contents/themental-status-examination-in- 	adults?search=dementiascreeing&amp;source=search_results&amp;selectedTitle=2~41&amp;usage_type=default&amp;display_rank=2#H28388670AAACN.</a:t>
            </a:r>
          </a:p>
          <a:p>
            <a:endParaRPr lang="en-US" dirty="0"/>
          </a:p>
        </p:txBody>
      </p:sp>
    </p:spTree>
    <p:extLst>
      <p:ext uri="{BB962C8B-B14F-4D97-AF65-F5344CB8AC3E}">
        <p14:creationId xmlns:p14="http://schemas.microsoft.com/office/powerpoint/2010/main" val="302068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Company initials and name in grouped text">
            <a:extLst>
              <a:ext uri="{FF2B5EF4-FFF2-40B4-BE49-F238E27FC236}">
                <a16:creationId xmlns:a16="http://schemas.microsoft.com/office/drawing/2014/main" id="{82C4EAC6-3E04-4614-86BA-A23C851754D9}"/>
              </a:ext>
            </a:extLst>
          </p:cNvPr>
          <p:cNvGrpSpPr/>
          <p:nvPr/>
        </p:nvGrpSpPr>
        <p:grpSpPr>
          <a:xfrm>
            <a:off x="2955850" y="2855631"/>
            <a:ext cx="1860702" cy="1118752"/>
            <a:chOff x="2955850" y="2902286"/>
            <a:chExt cx="1860702" cy="1118752"/>
          </a:xfrm>
        </p:grpSpPr>
        <p:sp>
          <p:nvSpPr>
            <p:cNvPr id="21" name="TextBox 20">
              <a:extLst>
                <a:ext uri="{FF2B5EF4-FFF2-40B4-BE49-F238E27FC236}">
                  <a16:creationId xmlns:a16="http://schemas.microsoft.com/office/drawing/2014/main" id="{A20626FA-81E3-4C45-BF2D-D52CF6D96238}"/>
                </a:ext>
              </a:extLst>
            </p:cNvPr>
            <p:cNvSpPr txBox="1"/>
            <p:nvPr/>
          </p:nvSpPr>
          <p:spPr>
            <a:xfrm>
              <a:off x="3238428" y="2902286"/>
              <a:ext cx="1295547" cy="1015663"/>
            </a:xfrm>
            <a:prstGeom prst="rect">
              <a:avLst/>
            </a:prstGeom>
            <a:noFill/>
          </p:spPr>
          <p:txBody>
            <a:bodyPr wrap="none" rtlCol="0">
              <a:spAutoFit/>
            </a:bodyPr>
            <a:lstStyle/>
            <a:p>
              <a:r>
                <a:rPr lang="en-US" sz="6000" b="1" dirty="0">
                  <a:solidFill>
                    <a:schemeClr val="bg1"/>
                  </a:solidFill>
                  <a:latin typeface="Arial Black" panose="020B0A04020102020204" pitchFamily="34" charset="0"/>
                </a:rPr>
                <a:t>FR</a:t>
              </a:r>
            </a:p>
          </p:txBody>
        </p:sp>
        <p:sp>
          <p:nvSpPr>
            <p:cNvPr id="22" name="TextBox 21">
              <a:extLst>
                <a:ext uri="{FF2B5EF4-FFF2-40B4-BE49-F238E27FC236}">
                  <a16:creationId xmlns:a16="http://schemas.microsoft.com/office/drawing/2014/main" id="{D6E86452-6AEA-4380-9682-AB26317ADB62}"/>
                </a:ext>
              </a:extLst>
            </p:cNvPr>
            <p:cNvSpPr txBox="1"/>
            <p:nvPr/>
          </p:nvSpPr>
          <p:spPr>
            <a:xfrm>
              <a:off x="2955850" y="3713261"/>
              <a:ext cx="1860702" cy="307777"/>
            </a:xfrm>
            <a:prstGeom prst="rect">
              <a:avLst/>
            </a:prstGeom>
            <a:noFill/>
          </p:spPr>
          <p:txBody>
            <a:bodyPr wrap="none" rtlCol="0">
              <a:spAutoFit/>
            </a:bodyPr>
            <a:lstStyle/>
            <a:p>
              <a:r>
                <a:rPr lang="en-US" sz="1400" dirty="0">
                  <a:solidFill>
                    <a:schemeClr val="bg1"/>
                  </a:solidFill>
                  <a:latin typeface="Calibri Light" panose="020F0302020204030204" pitchFamily="34" charset="0"/>
                  <a:cs typeface="Calibri Light" panose="020F0302020204030204" pitchFamily="34" charset="0"/>
                </a:rPr>
                <a:t>FABRIKAM RESIDENCES</a:t>
              </a:r>
            </a:p>
          </p:txBody>
        </p:sp>
      </p:gr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a:xfrm>
            <a:off x="6208440" y="2990849"/>
            <a:ext cx="4853573" cy="880443"/>
          </a:xfrm>
        </p:spPr>
        <p:txBody>
          <a:bodyPr/>
          <a:lstStyle/>
          <a:p>
            <a:r>
              <a:rPr lang="en-US" dirty="0"/>
              <a:t>          Thank You</a:t>
            </a:r>
          </a:p>
        </p:txBody>
      </p:sp>
      <p:pic>
        <p:nvPicPr>
          <p:cNvPr id="2" name="Picture 1">
            <a:extLst>
              <a:ext uri="{FF2B5EF4-FFF2-40B4-BE49-F238E27FC236}">
                <a16:creationId xmlns:a16="http://schemas.microsoft.com/office/drawing/2014/main" id="{F198B7D6-CE03-4ABD-A1A0-20B1E210611F}"/>
              </a:ext>
            </a:extLst>
          </p:cNvPr>
          <p:cNvPicPr>
            <a:picLocks noChangeAspect="1"/>
          </p:cNvPicPr>
          <p:nvPr/>
        </p:nvPicPr>
        <p:blipFill>
          <a:blip r:embed="rId3"/>
          <a:stretch>
            <a:fillRect/>
          </a:stretch>
        </p:blipFill>
        <p:spPr>
          <a:xfrm>
            <a:off x="2200275" y="2177686"/>
            <a:ext cx="3362325" cy="2546713"/>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a:xfrm>
            <a:off x="4865616" y="1987420"/>
            <a:ext cx="6329860" cy="797725"/>
          </a:xfrm>
        </p:spPr>
        <p:txBody>
          <a:bodyPr/>
          <a:lstStyle/>
          <a:p>
            <a:pPr algn="ctr"/>
            <a:r>
              <a:rPr lang="en-US" b="1" u="sng"/>
              <a:t>Introduction</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a:xfrm>
            <a:off x="4450702" y="3070371"/>
            <a:ext cx="7117716" cy="2789253"/>
          </a:xfrm>
        </p:spPr>
        <p:txBody>
          <a:bodyPr>
            <a:normAutofit/>
          </a:bodyPr>
          <a:lstStyle/>
          <a:p>
            <a:pPr marL="285750" indent="-285750">
              <a:lnSpc>
                <a:spcPct val="101000"/>
              </a:lnSpc>
              <a:buFont typeface="Wingdings" panose="05000000000000000000" pitchFamily="2" charset="2"/>
              <a:buChar char="v"/>
            </a:pPr>
            <a:r>
              <a:rPr lang="en-US" sz="1300" spc="200" dirty="0">
                <a:latin typeface="Times New Roman" panose="02020603050405020304" pitchFamily="18" charset="0"/>
                <a:cs typeface="Times New Roman" panose="02020603050405020304" pitchFamily="18" charset="0"/>
              </a:rPr>
              <a:t>The cognitive screening for use in Primary Care idea was developed from the discussion of three registered nurses. Patients with apparent cognitive decline were noted  to have no  interventions. Current literature identifies that the Mini-Cog is a valid, reliable and accessible tool for cognitive impairment screening. </a:t>
            </a:r>
          </a:p>
          <a:p>
            <a:pPr marL="285750" indent="-285750">
              <a:lnSpc>
                <a:spcPct val="101000"/>
              </a:lnSpc>
              <a:buFont typeface="Wingdings" panose="05000000000000000000" pitchFamily="2" charset="2"/>
              <a:buChar char="v"/>
            </a:pPr>
            <a:r>
              <a:rPr lang="en-US" sz="1300" spc="200" dirty="0">
                <a:latin typeface="Times New Roman" panose="02020603050405020304" pitchFamily="18" charset="0"/>
                <a:cs typeface="Times New Roman" panose="02020603050405020304" pitchFamily="18" charset="0"/>
              </a:rPr>
              <a:t>In</a:t>
            </a:r>
            <a:r>
              <a:rPr lang="en-US" sz="1300" spc="200" baseline="0" dirty="0">
                <a:latin typeface="Times New Roman" panose="02020603050405020304" pitchFamily="18" charset="0"/>
                <a:cs typeface="Times New Roman" panose="02020603050405020304" pitchFamily="18" charset="0"/>
              </a:rPr>
              <a:t> the past,</a:t>
            </a:r>
            <a:r>
              <a:rPr lang="en-US" sz="1300" spc="200" dirty="0">
                <a:latin typeface="Times New Roman" panose="02020603050405020304" pitchFamily="18" charset="0"/>
                <a:cs typeface="Times New Roman" panose="02020603050405020304" pitchFamily="18" charset="0"/>
              </a:rPr>
              <a:t> CPRS did not have any cognitive impairment screening tools.</a:t>
            </a:r>
          </a:p>
          <a:p>
            <a:pPr marL="285750" indent="-285750">
              <a:lnSpc>
                <a:spcPct val="101000"/>
              </a:lnSpc>
              <a:buFont typeface="Wingdings" panose="05000000000000000000" pitchFamily="2" charset="2"/>
              <a:buChar char="v"/>
            </a:pPr>
            <a:r>
              <a:rPr lang="en-US" sz="1300" spc="200" dirty="0">
                <a:latin typeface="Times New Roman" panose="02020603050405020304" pitchFamily="18" charset="0"/>
                <a:cs typeface="Times New Roman" panose="02020603050405020304" pitchFamily="18" charset="0"/>
              </a:rPr>
              <a:t>Our team collaborated with Social Worker and Neuropsychologist who supported the project.</a:t>
            </a:r>
          </a:p>
          <a:p>
            <a:endParaRPr lang="en-US" dirty="0"/>
          </a:p>
        </p:txBody>
      </p:sp>
      <p:pic>
        <p:nvPicPr>
          <p:cNvPr id="37" name="Graphic 36" descr="Right And Left Brain with solid fill">
            <a:extLst>
              <a:ext uri="{FF2B5EF4-FFF2-40B4-BE49-F238E27FC236}">
                <a16:creationId xmlns:a16="http://schemas.microsoft.com/office/drawing/2014/main" id="{C3766B69-D180-456B-A957-812E9BD5C3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1218" y="5305425"/>
            <a:ext cx="914400" cy="914400"/>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75502" y="2227567"/>
            <a:ext cx="7164198" cy="792470"/>
          </a:xfrm>
        </p:spPr>
        <p:txBody>
          <a:bodyPr>
            <a:normAutofit/>
          </a:bodyPr>
          <a:lstStyle/>
          <a:p>
            <a:r>
              <a:rPr lang="en-US" sz="4000" b="1" u="sng" dirty="0"/>
              <a:t>Early Diagnosis is Important</a:t>
            </a:r>
            <a:endParaRPr lang="en-US" sz="4000" b="0" dirty="0"/>
          </a:p>
        </p:txBody>
      </p:sp>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p:txBody>
          <a:bodyPr>
            <a:normAutofit/>
          </a:bodyPr>
          <a:lstStyle/>
          <a:p>
            <a:pPr>
              <a:lnSpc>
                <a:spcPct val="101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Early diagnosis can </a:t>
            </a:r>
            <a:r>
              <a:rPr lang="en-US" sz="1400" b="1" dirty="0">
                <a:latin typeface="Times New Roman" panose="02020603050405020304" pitchFamily="18" charset="0"/>
                <a:cs typeface="Times New Roman" panose="02020603050405020304" pitchFamily="18" charset="0"/>
              </a:rPr>
              <a:t>prevent the overuse of expensive medical resources</a:t>
            </a:r>
            <a:r>
              <a:rPr lang="en-US" sz="1400" dirty="0">
                <a:latin typeface="Times New Roman" panose="02020603050405020304" pitchFamily="18" charset="0"/>
                <a:cs typeface="Times New Roman" panose="02020603050405020304" pitchFamily="18" charset="0"/>
              </a:rPr>
              <a:t>.</a:t>
            </a:r>
          </a:p>
          <a:p>
            <a:pPr>
              <a:lnSpc>
                <a:spcPct val="101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The patient can better participate in health care, legal, and financial planning while decision-making capacity is still intact, and the decision still reflects his or her wishes.</a:t>
            </a:r>
          </a:p>
          <a:p>
            <a:pPr>
              <a:lnSpc>
                <a:spcPct val="101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Early diagnosis helps to separate dementia from healthy aging or age-related cognitive decline.</a:t>
            </a:r>
          </a:p>
          <a:p>
            <a:pPr>
              <a:lnSpc>
                <a:spcPct val="101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According to the Alzheimer’s Association organization only 16% of seniors report  receiving regular cognitive assessments </a:t>
            </a:r>
          </a:p>
          <a:p>
            <a:pPr marL="0" indent="0">
              <a:lnSpc>
                <a:spcPct val="101000"/>
              </a:lnSpc>
              <a:buNone/>
            </a:pPr>
            <a:r>
              <a:rPr lang="en-US" sz="1400" dirty="0">
                <a:latin typeface="Times New Roman" panose="02020603050405020304" pitchFamily="18" charset="0"/>
                <a:cs typeface="Times New Roman" panose="02020603050405020304" pitchFamily="18" charset="0"/>
              </a:rPr>
              <a:t>     (Alzheimer’s Association, 2019)</a:t>
            </a:r>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a:xfrm>
            <a:off x="6604000" y="0"/>
            <a:ext cx="5588000" cy="6872249"/>
          </a:xfrm>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3</a:t>
            </a:fld>
            <a:endParaRPr lang="en-US" dirty="0"/>
          </a:p>
        </p:txBody>
      </p:sp>
      <p:pic>
        <p:nvPicPr>
          <p:cNvPr id="8" name="Graphic 7" descr="Right And Left Brain with solid fill">
            <a:extLst>
              <a:ext uri="{FF2B5EF4-FFF2-40B4-BE49-F238E27FC236}">
                <a16:creationId xmlns:a16="http://schemas.microsoft.com/office/drawing/2014/main" id="{BE517B50-878E-461C-A7EA-E809BC9B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2675" y="4010025"/>
            <a:ext cx="1176643" cy="1237579"/>
          </a:xfrm>
          <a:prstGeom prst="rect">
            <a:avLst/>
          </a:prstGeom>
        </p:spPr>
      </p:pic>
    </p:spTree>
    <p:extLst>
      <p:ext uri="{BB962C8B-B14F-4D97-AF65-F5344CB8AC3E}">
        <p14:creationId xmlns:p14="http://schemas.microsoft.com/office/powerpoint/2010/main" val="97200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id="{1ABD613F-111C-41D6-9F8E-8B2C42A5E047}"/>
              </a:ext>
            </a:extLst>
          </p:cNvPr>
          <p:cNvSpPr>
            <a:spLocks noGrp="1"/>
          </p:cNvSpPr>
          <p:nvPr>
            <p:ph type="title"/>
          </p:nvPr>
        </p:nvSpPr>
        <p:spPr>
          <a:xfrm>
            <a:off x="436228" y="1652631"/>
            <a:ext cx="4446165" cy="1291904"/>
          </a:xfrm>
        </p:spPr>
        <p:txBody>
          <a:bodyPr>
            <a:noAutofit/>
          </a:bodyPr>
          <a:lstStyle/>
          <a:p>
            <a:r>
              <a:rPr lang="en-US" sz="3600" u="sng" dirty="0"/>
              <a:t>Cognitive Assessment</a:t>
            </a:r>
            <a:br>
              <a:rPr lang="en-US" sz="3600" u="sng" dirty="0"/>
            </a:br>
            <a:r>
              <a:rPr lang="en-US" sz="3600" u="sng" dirty="0"/>
              <a:t>   and Plan Services</a:t>
            </a:r>
          </a:p>
        </p:txBody>
      </p:sp>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lnSpcReduction="10000"/>
          </a:bodyPr>
          <a:lstStyle/>
          <a:p>
            <a:pPr lvl="0"/>
            <a:r>
              <a:rPr lang="en-US" sz="1600" b="0" i="0" dirty="0">
                <a:solidFill>
                  <a:srgbClr val="000000"/>
                </a:solidFill>
                <a:effectLst/>
                <a:latin typeface="Arial" panose="020B0604020202020204" pitchFamily="34" charset="0"/>
              </a:rPr>
              <a:t>As of January 1, 2022, Medicare pays approximately $283 (may be geographically adjusted) for these services when provided in an office setting (CMS.gov , 2022)</a:t>
            </a:r>
          </a:p>
          <a:p>
            <a:pPr lvl="0"/>
            <a:r>
              <a:rPr lang="en-US" sz="1600" b="0" i="0" dirty="0">
                <a:solidFill>
                  <a:srgbClr val="000000"/>
                </a:solidFill>
                <a:effectLst/>
                <a:latin typeface="Arial" panose="020B0604020202020204" pitchFamily="34" charset="0"/>
              </a:rPr>
              <a:t>Detecting cognitive impairment is a required element of Medicare’s </a:t>
            </a:r>
            <a:r>
              <a:rPr lang="en-US" sz="1600" b="0" i="0" u="sng" dirty="0">
                <a:solidFill>
                  <a:srgbClr val="006699"/>
                </a:solidFill>
                <a:effectLst/>
                <a:latin typeface="Arial" panose="020B0604020202020204" pitchFamily="34" charset="0"/>
                <a:hlinkClick r:id="rId2"/>
              </a:rPr>
              <a:t>Annual Wellness Visit (AWV)</a:t>
            </a:r>
            <a:r>
              <a:rPr lang="en-US" sz="1600" b="0" i="0" dirty="0">
                <a:solidFill>
                  <a:srgbClr val="000000"/>
                </a:solidFill>
                <a:effectLst/>
                <a:latin typeface="Arial" panose="020B0604020202020204" pitchFamily="34" charset="0"/>
              </a:rPr>
              <a:t>. You can also detect cognitive impairment as part of a routine visit through direct observation or by considering information from the patient, family, friends, caregivers, and others. You may also use a brief cognitive test and evaluate health disparities, chronic conditions, and other factors that contribute to increased risk of cognitive impairment</a:t>
            </a:r>
            <a:r>
              <a:rPr lang="en-US" sz="1400" b="0" i="0" dirty="0">
                <a:solidFill>
                  <a:srgbClr val="000000"/>
                </a:solidFill>
                <a:effectLst/>
                <a:latin typeface="Arial" panose="020B0604020202020204" pitchFamily="34" charset="0"/>
              </a:rPr>
              <a:t>.</a:t>
            </a:r>
            <a:endParaRPr lang="en-US" sz="1800" dirty="0"/>
          </a:p>
        </p:txBody>
      </p:sp>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3"/>
          <a:srcRect l="13492" r="13492"/>
          <a:stretch>
            <a:fillRect/>
          </a:stretch>
        </p:blipFill>
        <p:spPr/>
      </p:pic>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4</a:t>
            </a:fld>
            <a:endParaRPr lang="en-US" dirty="0"/>
          </a:p>
        </p:txBody>
      </p:sp>
      <p:pic>
        <p:nvPicPr>
          <p:cNvPr id="2" name="Picture 1">
            <a:extLst>
              <a:ext uri="{FF2B5EF4-FFF2-40B4-BE49-F238E27FC236}">
                <a16:creationId xmlns:a16="http://schemas.microsoft.com/office/drawing/2014/main" id="{774E3C5C-F8C5-4762-B359-76BA8DBFEBB0}"/>
              </a:ext>
            </a:extLst>
          </p:cNvPr>
          <p:cNvPicPr>
            <a:picLocks noChangeAspect="1"/>
          </p:cNvPicPr>
          <p:nvPr/>
        </p:nvPicPr>
        <p:blipFill>
          <a:blip r:embed="rId4"/>
          <a:stretch>
            <a:fillRect/>
          </a:stretch>
        </p:blipFill>
        <p:spPr>
          <a:xfrm>
            <a:off x="6170177" y="4676735"/>
            <a:ext cx="914479" cy="914479"/>
          </a:xfrm>
          <a:prstGeom prst="rect">
            <a:avLst/>
          </a:prstGeom>
        </p:spPr>
      </p:pic>
    </p:spTree>
    <p:extLst>
      <p:ext uri="{BB962C8B-B14F-4D97-AF65-F5344CB8AC3E}">
        <p14:creationId xmlns:p14="http://schemas.microsoft.com/office/powerpoint/2010/main" val="320546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5430" y="629266"/>
            <a:ext cx="6586491" cy="1676603"/>
          </a:xfrm>
        </p:spPr>
        <p:txBody>
          <a:bodyPr vert="horz" lIns="91440" tIns="45720" rIns="91440" bIns="45720" rtlCol="0" anchor="ctr">
            <a:normAutofit/>
          </a:bodyPr>
          <a:lstStyle/>
          <a:p>
            <a:r>
              <a:rPr lang="en-US" b="1" u="sng" dirty="0">
                <a:solidFill>
                  <a:schemeClr val="bg1"/>
                </a:solidFill>
              </a:rPr>
              <a:t>What is </a:t>
            </a:r>
            <a:r>
              <a:rPr lang="en-US" sz="4000" b="1" u="sng" dirty="0">
                <a:solidFill>
                  <a:schemeClr val="bg1"/>
                </a:solidFill>
              </a:rPr>
              <a:t>Mini-Cog</a:t>
            </a:r>
            <a:endParaRPr lang="en-US" sz="5400" b="1" u="sng" dirty="0">
              <a:solidFill>
                <a:schemeClr val="bg1"/>
              </a:solidFill>
            </a:endParaRPr>
          </a:p>
        </p:txBody>
      </p:sp>
      <p:pic>
        <p:nvPicPr>
          <p:cNvPr id="13" name="Picture 6">
            <a:extLst>
              <a:ext uri="{FF2B5EF4-FFF2-40B4-BE49-F238E27FC236}">
                <a16:creationId xmlns:a16="http://schemas.microsoft.com/office/drawing/2014/main" id="{147BAA1F-1E85-8FD7-0F42-9B67FDF33098}"/>
              </a:ext>
            </a:extLst>
          </p:cNvPr>
          <p:cNvPicPr>
            <a:picLocks noChangeAspect="1"/>
          </p:cNvPicPr>
          <p:nvPr/>
        </p:nvPicPr>
        <p:blipFill rotWithShape="1">
          <a:blip r:embed="rId3"/>
          <a:srcRect l="26333" r="35646"/>
          <a:stretch/>
        </p:blipFill>
        <p:spPr>
          <a:xfrm>
            <a:off x="20" y="10"/>
            <a:ext cx="4635571" cy="6857990"/>
          </a:xfrm>
          <a:prstGeom prst="rect">
            <a:avLst/>
          </a:prstGeom>
          <a:effectLst/>
        </p:spPr>
      </p:pic>
      <p:graphicFrame>
        <p:nvGraphicFramePr>
          <p:cNvPr id="5" name="Content Placeholder 2">
            <a:extLst>
              <a:ext uri="{FF2B5EF4-FFF2-40B4-BE49-F238E27FC236}">
                <a16:creationId xmlns:a16="http://schemas.microsoft.com/office/drawing/2014/main" id="{04256818-63A9-4C99-BD35-45826771E37D}"/>
              </a:ext>
            </a:extLst>
          </p:cNvPr>
          <p:cNvGraphicFramePr>
            <a:graphicFrameLocks noGrp="1"/>
          </p:cNvGraphicFramePr>
          <p:nvPr>
            <p:ph idx="4294967295"/>
            <p:extLst>
              <p:ext uri="{D42A27DB-BD31-4B8C-83A1-F6EECF244321}">
                <p14:modId xmlns:p14="http://schemas.microsoft.com/office/powerpoint/2010/main" val="402033295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5F8F960-F27E-49B5-84FF-44BD58E9DD2D}"/>
              </a:ext>
            </a:extLst>
          </p:cNvPr>
          <p:cNvPicPr>
            <a:picLocks noChangeAspect="1"/>
          </p:cNvPicPr>
          <p:nvPr/>
        </p:nvPicPr>
        <p:blipFill>
          <a:blip r:embed="rId9"/>
          <a:stretch>
            <a:fillRect/>
          </a:stretch>
        </p:blipFill>
        <p:spPr>
          <a:xfrm>
            <a:off x="10597946" y="1391390"/>
            <a:ext cx="953974" cy="914479"/>
          </a:xfrm>
          <a:prstGeom prst="rect">
            <a:avLst/>
          </a:prstGeom>
        </p:spPr>
      </p:pic>
    </p:spTree>
    <p:extLst>
      <p:ext uri="{BB962C8B-B14F-4D97-AF65-F5344CB8AC3E}">
        <p14:creationId xmlns:p14="http://schemas.microsoft.com/office/powerpoint/2010/main" val="224598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30CA2-48C4-4A20-8FC6-2BF64434CB2E}"/>
              </a:ext>
            </a:extLst>
          </p:cNvPr>
          <p:cNvSpPr>
            <a:spLocks noGrp="1"/>
          </p:cNvSpPr>
          <p:nvPr>
            <p:ph type="body" sz="quarter" idx="16"/>
          </p:nvPr>
        </p:nvSpPr>
        <p:spPr>
          <a:xfrm>
            <a:off x="520493" y="1376932"/>
            <a:ext cx="10995018" cy="608895"/>
          </a:xfrm>
        </p:spPr>
        <p:txBody>
          <a:bodyPr/>
          <a:lstStyle/>
          <a:p>
            <a:r>
              <a:rPr lang="en-US" dirty="0"/>
              <a:t>LPN: Our Eyes and Ears			  RN: Care Coordinator</a:t>
            </a:r>
          </a:p>
        </p:txBody>
      </p:sp>
      <p:sp>
        <p:nvSpPr>
          <p:cNvPr id="3" name="Footer Placeholder 2">
            <a:extLst>
              <a:ext uri="{FF2B5EF4-FFF2-40B4-BE49-F238E27FC236}">
                <a16:creationId xmlns:a16="http://schemas.microsoft.com/office/drawing/2014/main" id="{91D8E8CA-231F-4656-83A6-79C16D960619}"/>
              </a:ext>
            </a:extLst>
          </p:cNvPr>
          <p:cNvSpPr>
            <a:spLocks noGrp="1"/>
          </p:cNvSpPr>
          <p:nvPr>
            <p:ph type="ftr" sz="quarter" idx="17"/>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F712446A-6810-470C-8A50-4157D98DECF8}"/>
              </a:ext>
            </a:extLst>
          </p:cNvPr>
          <p:cNvSpPr>
            <a:spLocks noGrp="1"/>
          </p:cNvSpPr>
          <p:nvPr>
            <p:ph type="sldNum" sz="quarter" idx="18"/>
          </p:nvPr>
        </p:nvSpPr>
        <p:spPr/>
        <p:txBody>
          <a:bodyPr/>
          <a:lstStyle/>
          <a:p>
            <a:fld id="{8699F50C-BE38-4BD0-BA84-9B090E1F2B9B}" type="slidenum">
              <a:rPr lang="en-US" noProof="0" smtClean="0"/>
              <a:t>6</a:t>
            </a:fld>
            <a:endParaRPr lang="en-US" noProof="0" dirty="0"/>
          </a:p>
        </p:txBody>
      </p:sp>
      <p:sp>
        <p:nvSpPr>
          <p:cNvPr id="5" name="Title 4">
            <a:extLst>
              <a:ext uri="{FF2B5EF4-FFF2-40B4-BE49-F238E27FC236}">
                <a16:creationId xmlns:a16="http://schemas.microsoft.com/office/drawing/2014/main" id="{94F22996-7C1A-4F6F-8C8E-282577CD24F0}"/>
              </a:ext>
            </a:extLst>
          </p:cNvPr>
          <p:cNvSpPr>
            <a:spLocks noGrp="1"/>
          </p:cNvSpPr>
          <p:nvPr>
            <p:ph type="title"/>
          </p:nvPr>
        </p:nvSpPr>
        <p:spPr/>
        <p:txBody>
          <a:bodyPr/>
          <a:lstStyle/>
          <a:p>
            <a:r>
              <a:rPr lang="en-US" u="sng" dirty="0"/>
              <a:t>The Role of the PACT Team</a:t>
            </a:r>
          </a:p>
        </p:txBody>
      </p:sp>
      <p:sp>
        <p:nvSpPr>
          <p:cNvPr id="6" name="Text Placeholder 5">
            <a:extLst>
              <a:ext uri="{FF2B5EF4-FFF2-40B4-BE49-F238E27FC236}">
                <a16:creationId xmlns:a16="http://schemas.microsoft.com/office/drawing/2014/main" id="{F58AD7A7-A3E0-48AE-8569-D12BB5FFD0E3}"/>
              </a:ext>
            </a:extLst>
          </p:cNvPr>
          <p:cNvSpPr>
            <a:spLocks noGrp="1"/>
          </p:cNvSpPr>
          <p:nvPr>
            <p:ph type="body" sz="quarter" idx="19"/>
          </p:nvPr>
        </p:nvSpPr>
        <p:spPr/>
        <p:txBody>
          <a:bodyPr/>
          <a:lstStyle/>
          <a:p>
            <a:r>
              <a:rPr lang="en-US" dirty="0"/>
              <a:t>Diagnosing can be difficult due to patients often have subtle symptoms early in the disease course. </a:t>
            </a:r>
          </a:p>
          <a:p>
            <a:r>
              <a:rPr lang="en-US" dirty="0"/>
              <a:t>Memory loss, behavioral, and mood changes reported by a spouse, relative, or close friend is more predictive of dementia.</a:t>
            </a:r>
          </a:p>
          <a:p>
            <a:r>
              <a:rPr lang="en-US" dirty="0"/>
              <a:t>Memory loss reported by the patient is more predictive of depression.</a:t>
            </a:r>
          </a:p>
          <a:p>
            <a:r>
              <a:rPr lang="en-US" dirty="0"/>
              <a:t>Perform Mini-Cog, document and add PCMHI if veteran failed test.</a:t>
            </a:r>
          </a:p>
          <a:p>
            <a:endParaRPr lang="en-US" dirty="0"/>
          </a:p>
        </p:txBody>
      </p:sp>
      <p:sp>
        <p:nvSpPr>
          <p:cNvPr id="11" name="TextBox 10">
            <a:extLst>
              <a:ext uri="{FF2B5EF4-FFF2-40B4-BE49-F238E27FC236}">
                <a16:creationId xmlns:a16="http://schemas.microsoft.com/office/drawing/2014/main" id="{85EA1401-A85F-4FF4-AD26-A07EF994E025}"/>
              </a:ext>
            </a:extLst>
          </p:cNvPr>
          <p:cNvSpPr txBox="1"/>
          <p:nvPr/>
        </p:nvSpPr>
        <p:spPr>
          <a:xfrm>
            <a:off x="6174295" y="2005762"/>
            <a:ext cx="4748171" cy="1569660"/>
          </a:xfrm>
          <a:prstGeom prst="rect">
            <a:avLst/>
          </a:prstGeom>
          <a:noFill/>
        </p:spPr>
        <p:txBody>
          <a:bodyPr wrap="square">
            <a:spAutoFit/>
          </a:bodyPr>
          <a:lstStyle/>
          <a:p>
            <a:r>
              <a:rPr lang="en-US" sz="2400" dirty="0">
                <a:solidFill>
                  <a:schemeClr val="tx2"/>
                </a:solidFill>
              </a:rPr>
              <a:t>Assessment, utilization, care coordination, perform and document Mini-Cog and add PCMHI if veteran failed the test.</a:t>
            </a:r>
          </a:p>
        </p:txBody>
      </p:sp>
    </p:spTree>
    <p:extLst>
      <p:ext uri="{BB962C8B-B14F-4D97-AF65-F5344CB8AC3E}">
        <p14:creationId xmlns:p14="http://schemas.microsoft.com/office/powerpoint/2010/main" val="348641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1AE357-1858-4C12-9B8D-55BFE6B2F6AB}"/>
              </a:ext>
            </a:extLst>
          </p:cNvPr>
          <p:cNvPicPr>
            <a:picLocks noChangeAspect="1"/>
          </p:cNvPicPr>
          <p:nvPr/>
        </p:nvPicPr>
        <p:blipFill>
          <a:blip r:embed="rId2"/>
          <a:stretch>
            <a:fillRect/>
          </a:stretch>
        </p:blipFill>
        <p:spPr>
          <a:xfrm>
            <a:off x="5638760" y="2971760"/>
            <a:ext cx="914479" cy="914479"/>
          </a:xfrm>
          <a:prstGeom prst="rect">
            <a:avLst/>
          </a:prstGeom>
        </p:spPr>
      </p:pic>
      <p:sp>
        <p:nvSpPr>
          <p:cNvPr id="3" name="Title 2">
            <a:extLst>
              <a:ext uri="{FF2B5EF4-FFF2-40B4-BE49-F238E27FC236}">
                <a16:creationId xmlns:a16="http://schemas.microsoft.com/office/drawing/2014/main" id="{B3B11A28-8E90-4D5C-B21F-928F568AFB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endParaRPr lang="en-US" sz="32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39E3F5FE-152B-4616-8DFD-2A21EC0C1441}"/>
              </a:ext>
            </a:extLst>
          </p:cNvPr>
          <p:cNvPicPr>
            <a:picLocks noChangeAspect="1"/>
          </p:cNvPicPr>
          <p:nvPr/>
        </p:nvPicPr>
        <p:blipFill>
          <a:blip r:embed="rId3"/>
          <a:stretch>
            <a:fillRect/>
          </a:stretch>
        </p:blipFill>
        <p:spPr>
          <a:xfrm>
            <a:off x="717422" y="333375"/>
            <a:ext cx="10674478" cy="5924550"/>
          </a:xfrm>
          <a:prstGeom prst="rect">
            <a:avLst/>
          </a:prstGeom>
        </p:spPr>
      </p:pic>
      <p:pic>
        <p:nvPicPr>
          <p:cNvPr id="49" name="Picture 48">
            <a:extLst>
              <a:ext uri="{FF2B5EF4-FFF2-40B4-BE49-F238E27FC236}">
                <a16:creationId xmlns:a16="http://schemas.microsoft.com/office/drawing/2014/main" id="{8186DF83-9E97-4AE5-BA5B-C4C4A702E3D2}"/>
              </a:ext>
            </a:extLst>
          </p:cNvPr>
          <p:cNvPicPr>
            <a:picLocks noChangeAspect="1"/>
          </p:cNvPicPr>
          <p:nvPr/>
        </p:nvPicPr>
        <p:blipFill>
          <a:blip r:embed="rId2"/>
          <a:stretch>
            <a:fillRect/>
          </a:stretch>
        </p:blipFill>
        <p:spPr>
          <a:xfrm>
            <a:off x="5721377" y="2514520"/>
            <a:ext cx="914479" cy="914479"/>
          </a:xfrm>
          <a:prstGeom prst="rect">
            <a:avLst/>
          </a:prstGeom>
        </p:spPr>
      </p:pic>
    </p:spTree>
    <p:extLst>
      <p:ext uri="{BB962C8B-B14F-4D97-AF65-F5344CB8AC3E}">
        <p14:creationId xmlns:p14="http://schemas.microsoft.com/office/powerpoint/2010/main" val="1288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30CA2-48C4-4A20-8FC6-2BF64434CB2E}"/>
              </a:ext>
            </a:extLst>
          </p:cNvPr>
          <p:cNvSpPr>
            <a:spLocks noGrp="1"/>
          </p:cNvSpPr>
          <p:nvPr>
            <p:ph type="body" sz="quarter" idx="16"/>
          </p:nvPr>
        </p:nvSpPr>
        <p:spPr>
          <a:xfrm>
            <a:off x="520493" y="1376932"/>
            <a:ext cx="10995018" cy="896485"/>
          </a:xfrm>
        </p:spPr>
        <p:txBody>
          <a:bodyPr/>
          <a:lstStyle/>
          <a:p>
            <a:r>
              <a:rPr lang="en-US" dirty="0"/>
              <a:t> Primary Care Mental Health</a:t>
            </a:r>
          </a:p>
          <a:p>
            <a:r>
              <a:rPr lang="en-US" dirty="0"/>
              <a:t> Integration (PCMHI):</a:t>
            </a:r>
          </a:p>
          <a:p>
            <a:r>
              <a:rPr lang="en-US" dirty="0"/>
              <a:t>			</a:t>
            </a:r>
          </a:p>
        </p:txBody>
      </p:sp>
      <p:sp>
        <p:nvSpPr>
          <p:cNvPr id="3" name="Footer Placeholder 2">
            <a:extLst>
              <a:ext uri="{FF2B5EF4-FFF2-40B4-BE49-F238E27FC236}">
                <a16:creationId xmlns:a16="http://schemas.microsoft.com/office/drawing/2014/main" id="{91D8E8CA-231F-4656-83A6-79C16D960619}"/>
              </a:ext>
            </a:extLst>
          </p:cNvPr>
          <p:cNvSpPr>
            <a:spLocks noGrp="1"/>
          </p:cNvSpPr>
          <p:nvPr>
            <p:ph type="ftr" sz="quarter" idx="17"/>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F712446A-6810-470C-8A50-4157D98DECF8}"/>
              </a:ext>
            </a:extLst>
          </p:cNvPr>
          <p:cNvSpPr>
            <a:spLocks noGrp="1"/>
          </p:cNvSpPr>
          <p:nvPr>
            <p:ph type="sldNum" sz="quarter" idx="18"/>
          </p:nvPr>
        </p:nvSpPr>
        <p:spPr/>
        <p:txBody>
          <a:bodyPr/>
          <a:lstStyle/>
          <a:p>
            <a:fld id="{8699F50C-BE38-4BD0-BA84-9B090E1F2B9B}" type="slidenum">
              <a:rPr lang="en-US" noProof="0" smtClean="0"/>
              <a:t>8</a:t>
            </a:fld>
            <a:endParaRPr lang="en-US" noProof="0" dirty="0"/>
          </a:p>
        </p:txBody>
      </p:sp>
      <p:sp>
        <p:nvSpPr>
          <p:cNvPr id="5" name="Title 4">
            <a:extLst>
              <a:ext uri="{FF2B5EF4-FFF2-40B4-BE49-F238E27FC236}">
                <a16:creationId xmlns:a16="http://schemas.microsoft.com/office/drawing/2014/main" id="{94F22996-7C1A-4F6F-8C8E-282577CD24F0}"/>
              </a:ext>
            </a:extLst>
          </p:cNvPr>
          <p:cNvSpPr>
            <a:spLocks noGrp="1"/>
          </p:cNvSpPr>
          <p:nvPr>
            <p:ph type="title"/>
          </p:nvPr>
        </p:nvSpPr>
        <p:spPr/>
        <p:txBody>
          <a:bodyPr/>
          <a:lstStyle/>
          <a:p>
            <a:pPr algn="ctr"/>
            <a:r>
              <a:rPr lang="en-US" u="sng" dirty="0"/>
              <a:t> The Role of the PACT Team</a:t>
            </a:r>
          </a:p>
        </p:txBody>
      </p:sp>
      <p:sp>
        <p:nvSpPr>
          <p:cNvPr id="6" name="Text Placeholder 5">
            <a:extLst>
              <a:ext uri="{FF2B5EF4-FFF2-40B4-BE49-F238E27FC236}">
                <a16:creationId xmlns:a16="http://schemas.microsoft.com/office/drawing/2014/main" id="{F58AD7A7-A3E0-48AE-8569-D12BB5FFD0E3}"/>
              </a:ext>
            </a:extLst>
          </p:cNvPr>
          <p:cNvSpPr>
            <a:spLocks noGrp="1"/>
          </p:cNvSpPr>
          <p:nvPr>
            <p:ph type="body" sz="quarter" idx="19"/>
          </p:nvPr>
        </p:nvSpPr>
        <p:spPr>
          <a:xfrm>
            <a:off x="531814" y="2293352"/>
            <a:ext cx="4988142" cy="3796298"/>
          </a:xfrm>
        </p:spPr>
        <p:txBody>
          <a:bodyPr/>
          <a:lstStyle/>
          <a:p>
            <a:pPr marL="342900" indent="-342900">
              <a:buFont typeface="Wingdings" panose="05000000000000000000" pitchFamily="2" charset="2"/>
              <a:buChar char="q"/>
            </a:pPr>
            <a:r>
              <a:rPr lang="en-US" dirty="0"/>
              <a:t>Assessment and utilization of full cognitive assessment</a:t>
            </a:r>
          </a:p>
          <a:p>
            <a:pPr marL="342900" indent="-342900">
              <a:buFont typeface="Wingdings" panose="05000000000000000000" pitchFamily="2" charset="2"/>
              <a:buChar char="q"/>
            </a:pPr>
            <a:r>
              <a:rPr lang="en-US" dirty="0"/>
              <a:t>Saint Louis University Mental Status (SLUMS)</a:t>
            </a:r>
          </a:p>
          <a:p>
            <a:pPr marL="342900" indent="-342900">
              <a:buFont typeface="Wingdings" panose="05000000000000000000" pitchFamily="2" charset="2"/>
              <a:buChar char="q"/>
            </a:pPr>
            <a:r>
              <a:rPr lang="en-US" dirty="0"/>
              <a:t>Montreal Cognitive Assessment (MoCA)</a:t>
            </a:r>
          </a:p>
          <a:p>
            <a:pPr marL="342900" indent="-342900">
              <a:buFont typeface="Wingdings" panose="05000000000000000000" pitchFamily="2" charset="2"/>
              <a:buChar char="q"/>
            </a:pPr>
            <a:r>
              <a:rPr lang="en-US" dirty="0"/>
              <a:t>Documentation and recommendations</a:t>
            </a:r>
          </a:p>
          <a:p>
            <a:endParaRPr lang="en-US" dirty="0"/>
          </a:p>
        </p:txBody>
      </p:sp>
      <p:sp>
        <p:nvSpPr>
          <p:cNvPr id="9" name="TextBox 8">
            <a:extLst>
              <a:ext uri="{FF2B5EF4-FFF2-40B4-BE49-F238E27FC236}">
                <a16:creationId xmlns:a16="http://schemas.microsoft.com/office/drawing/2014/main" id="{9B906E44-DAC1-49F7-85D3-FFA9196B342E}"/>
              </a:ext>
            </a:extLst>
          </p:cNvPr>
          <p:cNvSpPr txBox="1"/>
          <p:nvPr/>
        </p:nvSpPr>
        <p:spPr>
          <a:xfrm>
            <a:off x="6552179" y="1221556"/>
            <a:ext cx="5824379" cy="707886"/>
          </a:xfrm>
          <a:prstGeom prst="rect">
            <a:avLst/>
          </a:prstGeom>
          <a:noFill/>
        </p:spPr>
        <p:txBody>
          <a:bodyPr wrap="square">
            <a:spAutoFit/>
          </a:bodyPr>
          <a:lstStyle/>
          <a:p>
            <a:pPr lvl="0"/>
            <a:r>
              <a:rPr lang="en-US" sz="1800" b="1" i="1" u="sng" dirty="0">
                <a:solidFill>
                  <a:schemeClr val="accent1"/>
                </a:solidFill>
              </a:rPr>
              <a:t> </a:t>
            </a:r>
            <a:r>
              <a:rPr lang="en-US" sz="2400" i="1" dirty="0">
                <a:solidFill>
                  <a:schemeClr val="bg1"/>
                </a:solidFill>
              </a:rPr>
              <a:t>Doctors and Nurse Practitioners</a:t>
            </a:r>
            <a:r>
              <a:rPr lang="en-US" sz="4000" i="1" dirty="0">
                <a:solidFill>
                  <a:schemeClr val="bg1"/>
                </a:solidFill>
              </a:rPr>
              <a:t> :</a:t>
            </a:r>
            <a:endParaRPr lang="en-US" dirty="0"/>
          </a:p>
        </p:txBody>
      </p:sp>
      <p:sp>
        <p:nvSpPr>
          <p:cNvPr id="12" name="TextBox 11">
            <a:extLst>
              <a:ext uri="{FF2B5EF4-FFF2-40B4-BE49-F238E27FC236}">
                <a16:creationId xmlns:a16="http://schemas.microsoft.com/office/drawing/2014/main" id="{8C593AF1-5771-4C2A-95EF-D101E52530C8}"/>
              </a:ext>
            </a:extLst>
          </p:cNvPr>
          <p:cNvSpPr txBox="1"/>
          <p:nvPr/>
        </p:nvSpPr>
        <p:spPr>
          <a:xfrm>
            <a:off x="6527369" y="2341805"/>
            <a:ext cx="4988142" cy="1938992"/>
          </a:xfrm>
          <a:prstGeom prst="rect">
            <a:avLst/>
          </a:prstGeom>
          <a:noFill/>
        </p:spPr>
        <p:txBody>
          <a:bodyPr wrap="square">
            <a:spAutoFit/>
          </a:bodyPr>
          <a:lstStyle/>
          <a:p>
            <a:pPr marL="342900" indent="-342900">
              <a:buFont typeface="Wingdings" panose="05000000000000000000" pitchFamily="2" charset="2"/>
              <a:buChar char="q"/>
            </a:pPr>
            <a:r>
              <a:rPr lang="en-US" sz="2400" dirty="0">
                <a:solidFill>
                  <a:schemeClr val="bg1"/>
                </a:solidFill>
              </a:rPr>
              <a:t>PCP will consult neuropsychologist for comprehensive assessment, interpretation, and recommendations once Mini-Cog and SLUMS or MoCA completed</a:t>
            </a:r>
          </a:p>
        </p:txBody>
      </p:sp>
    </p:spTree>
    <p:extLst>
      <p:ext uri="{BB962C8B-B14F-4D97-AF65-F5344CB8AC3E}">
        <p14:creationId xmlns:p14="http://schemas.microsoft.com/office/powerpoint/2010/main" val="347336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8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5C7D567D-0B1B-41AA-AF27-393626ADD305}"/>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u="sng" kern="1200">
                <a:solidFill>
                  <a:schemeClr val="tx1"/>
                </a:solidFill>
                <a:latin typeface="+mj-lt"/>
                <a:ea typeface="+mj-ea"/>
                <a:cs typeface="+mj-cs"/>
              </a:rPr>
              <a:t>The Plan</a:t>
            </a:r>
            <a:endParaRPr lang="en-US" kern="1200">
              <a:solidFill>
                <a:schemeClr val="tx1"/>
              </a:solidFill>
              <a:latin typeface="+mj-lt"/>
              <a:ea typeface="+mj-ea"/>
              <a:cs typeface="+mj-cs"/>
            </a:endParaRPr>
          </a:p>
        </p:txBody>
      </p:sp>
      <p:sp>
        <p:nvSpPr>
          <p:cNvPr id="99" name="Freeform: Shape 8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192F121A-E97A-4DF0-AC37-322D35D69EC7}"/>
              </a:ext>
            </a:extLst>
          </p:cNvPr>
          <p:cNvSpPr>
            <a:spLocks noGrp="1"/>
          </p:cNvSpPr>
          <p:nvPr>
            <p:ph type="body" sz="quarter" idx="12"/>
          </p:nvPr>
        </p:nvSpPr>
        <p:spPr>
          <a:xfrm>
            <a:off x="838200" y="1825625"/>
            <a:ext cx="5393361" cy="4351338"/>
          </a:xfrm>
        </p:spPr>
        <p:txBody>
          <a:bodyPr vert="horz" lIns="91440" tIns="45720" rIns="91440" bIns="45720" rtlCol="0">
            <a:normAutofit/>
          </a:bodyPr>
          <a:lstStyle/>
          <a:p>
            <a:pPr marL="285750" indent="-228600" algn="l">
              <a:buFont typeface="Arial" panose="020B0604020202020204" pitchFamily="34" charset="0"/>
              <a:buChar char="•"/>
            </a:pPr>
            <a:r>
              <a:rPr lang="en-US" sz="2400" dirty="0">
                <a:solidFill>
                  <a:schemeClr val="tx1"/>
                </a:solidFill>
              </a:rPr>
              <a:t>If Veteran fails Mini-Cog, administered by the RN/LPN/HT , they will notify PCMHI that patient failed mini-cog</a:t>
            </a:r>
          </a:p>
          <a:p>
            <a:pPr marL="285750" indent="-228600" algn="l">
              <a:buFont typeface="Arial" panose="020B0604020202020204" pitchFamily="34" charset="0"/>
              <a:buChar char="•"/>
            </a:pPr>
            <a:r>
              <a:rPr lang="en-US" sz="2400" dirty="0">
                <a:solidFill>
                  <a:schemeClr val="tx1"/>
                </a:solidFill>
              </a:rPr>
              <a:t>PCMHI will administer SLUMS or MoCA and make recommendations to PCP </a:t>
            </a:r>
          </a:p>
          <a:p>
            <a:pPr marL="285750" indent="-228600" algn="l">
              <a:buFont typeface="Arial" panose="020B0604020202020204" pitchFamily="34" charset="0"/>
              <a:buChar char="•"/>
            </a:pPr>
            <a:r>
              <a:rPr lang="en-US" sz="2400" dirty="0">
                <a:solidFill>
                  <a:schemeClr val="tx1"/>
                </a:solidFill>
              </a:rPr>
              <a:t>PCP will consult or e-consult Neuropsychologist</a:t>
            </a:r>
          </a:p>
          <a:p>
            <a:pPr marL="285750" indent="-228600" algn="l">
              <a:buFont typeface="Arial" panose="020B0604020202020204" pitchFamily="34" charset="0"/>
              <a:buChar char="•"/>
            </a:pPr>
            <a:r>
              <a:rPr lang="en-US" sz="2400" dirty="0">
                <a:solidFill>
                  <a:schemeClr val="tx1"/>
                </a:solidFill>
              </a:rPr>
              <a:t>Neuropsychologist will assess, evaluate, and recommend regarding care needed</a:t>
            </a:r>
          </a:p>
        </p:txBody>
      </p:sp>
      <p:sp>
        <p:nvSpPr>
          <p:cNvPr id="100" name="Oval 8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with solid fill">
            <a:extLst>
              <a:ext uri="{FF2B5EF4-FFF2-40B4-BE49-F238E27FC236}">
                <a16:creationId xmlns:a16="http://schemas.microsoft.com/office/drawing/2014/main" id="{21930936-FF05-424A-AD66-2ED1DA4129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01" name="Freeform: Shape 8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2" name="Straight Connector 8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DE90DC9-CC92-4411-8C18-ECADED673AD7}"/>
              </a:ext>
            </a:extLst>
          </p:cNvPr>
          <p:cNvSpPr>
            <a:spLocks noGrp="1"/>
          </p:cNvSpPr>
          <p:nvPr>
            <p:ph type="ftr" sz="quarter" idx="10"/>
          </p:nvPr>
        </p:nvSpPr>
        <p:spPr>
          <a:xfrm>
            <a:off x="2858610" y="6356350"/>
            <a:ext cx="3372951" cy="365125"/>
          </a:xfrm>
        </p:spPr>
        <p:txBody>
          <a:bodyPr vert="horz" lIns="91440" tIns="45720" rIns="91440" bIns="45720" rtlCol="0" anchor="ctr">
            <a:normAutofit/>
          </a:bodyPr>
          <a:lstStyle/>
          <a:p>
            <a:pPr algn="r">
              <a:spcAft>
                <a:spcPts val="600"/>
              </a:spcAft>
            </a:pPr>
            <a:r>
              <a:rPr lang="en-US" kern="1200" noProof="0">
                <a:solidFill>
                  <a:schemeClr val="tx1">
                    <a:tint val="75000"/>
                  </a:schemeClr>
                </a:solidFill>
                <a:latin typeface="+mn-lt"/>
                <a:ea typeface="+mn-ea"/>
                <a:cs typeface="+mn-cs"/>
              </a:rPr>
              <a:t>Add a footer</a:t>
            </a:r>
          </a:p>
        </p:txBody>
      </p:sp>
      <p:sp>
        <p:nvSpPr>
          <p:cNvPr id="103" name="Freeform: Shape 9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 name="Freeform: Shape 9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C1FD1525-1829-48B2-8968-7444FBA5A1B3}"/>
              </a:ext>
            </a:extLst>
          </p:cNvPr>
          <p:cNvSpPr>
            <a:spLocks noGrp="1"/>
          </p:cNvSpPr>
          <p:nvPr>
            <p:ph type="sldNum" sz="quarter" idx="11"/>
          </p:nvPr>
        </p:nvSpPr>
        <p:spPr>
          <a:xfrm>
            <a:off x="10030244" y="6356350"/>
            <a:ext cx="1323555" cy="365125"/>
          </a:xfrm>
        </p:spPr>
        <p:txBody>
          <a:bodyPr vert="horz" lIns="91440" tIns="45720" rIns="91440" bIns="45720" rtlCol="0" anchor="ctr">
            <a:normAutofit/>
          </a:bodyPr>
          <a:lstStyle/>
          <a:p>
            <a:pPr>
              <a:spcAft>
                <a:spcPts val="600"/>
              </a:spcAft>
            </a:pPr>
            <a:fld id="{8699F50C-BE38-4BD0-BA84-9B090E1F2B9B}" type="slidenum">
              <a:rPr lang="en-US" noProof="0">
                <a:solidFill>
                  <a:schemeClr val="tx1">
                    <a:tint val="75000"/>
                  </a:schemeClr>
                </a:solidFill>
              </a:rPr>
              <a:pPr>
                <a:spcAft>
                  <a:spcPts val="600"/>
                </a:spcAft>
              </a:pPr>
              <a:t>9</a:t>
            </a:fld>
            <a:endParaRPr lang="en-US" noProof="0">
              <a:solidFill>
                <a:schemeClr val="tx1">
                  <a:tint val="75000"/>
                </a:schemeClr>
              </a:solidFill>
            </a:endParaRPr>
          </a:p>
        </p:txBody>
      </p:sp>
      <p:sp>
        <p:nvSpPr>
          <p:cNvPr id="105" name="Freeform: Shape 9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6769703"/>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584</TotalTime>
  <Words>1611</Words>
  <Application>Microsoft Office PowerPoint</Application>
  <PresentationFormat>Widescreen</PresentationFormat>
  <Paragraphs>151</Paragraphs>
  <Slides>19</Slides>
  <Notes>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Century Gothic</vt:lpstr>
      <vt:lpstr>Gill Sans SemiBold</vt:lpstr>
      <vt:lpstr>Times New Roman</vt:lpstr>
      <vt:lpstr>TimesNewRoman</vt:lpstr>
      <vt:lpstr>Wingdings</vt:lpstr>
      <vt:lpstr>Office Theme</vt:lpstr>
      <vt:lpstr>Cognitive Screening    In Primary Care</vt:lpstr>
      <vt:lpstr>Introduction</vt:lpstr>
      <vt:lpstr>Early Diagnosis is Important</vt:lpstr>
      <vt:lpstr>Cognitive Assessment    and Plan Services</vt:lpstr>
      <vt:lpstr>What is Mini-Cog</vt:lpstr>
      <vt:lpstr>The Role of the PACT Team</vt:lpstr>
      <vt:lpstr>PowerPoint Presentation</vt:lpstr>
      <vt:lpstr> The Role of the PACT Team</vt:lpstr>
      <vt:lpstr>The Plan</vt:lpstr>
      <vt:lpstr>Cognitive Screening Process in Primary Care </vt:lpstr>
      <vt:lpstr>Screening Tools</vt:lpstr>
      <vt:lpstr>                        Mini-Cog form</vt:lpstr>
      <vt:lpstr>Mini-Cog Charting</vt:lpstr>
      <vt:lpstr>  Mini-Cog Data at The VA Clinic and NF/SG</vt:lpstr>
      <vt:lpstr>          Dementia Diagnosis and BDOC</vt:lpstr>
      <vt:lpstr>      Programs that will benefit the Veteran and Family</vt:lpstr>
      <vt:lpstr>Who can do this Mini-Cog?</vt:lpstr>
      <vt:lpstr>                   References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Screening    In Primary Care</dc:title>
  <dc:creator>Almazan, Jocelyn H.</dc:creator>
  <cp:lastModifiedBy>Almazan, Jocelyn H.</cp:lastModifiedBy>
  <cp:revision>38</cp:revision>
  <dcterms:created xsi:type="dcterms:W3CDTF">2022-03-22T17:34:41Z</dcterms:created>
  <dcterms:modified xsi:type="dcterms:W3CDTF">2022-06-13T19:35:06Z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